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436" r:id="rId3"/>
    <p:sldId id="445" r:id="rId4"/>
    <p:sldId id="438" r:id="rId5"/>
    <p:sldId id="439" r:id="rId6"/>
    <p:sldId id="346" r:id="rId7"/>
    <p:sldId id="446" r:id="rId8"/>
    <p:sldId id="417" r:id="rId9"/>
    <p:sldId id="424" r:id="rId10"/>
    <p:sldId id="440" r:id="rId11"/>
    <p:sldId id="433" r:id="rId12"/>
    <p:sldId id="447" r:id="rId13"/>
    <p:sldId id="366" r:id="rId14"/>
    <p:sldId id="441" r:id="rId15"/>
    <p:sldId id="411" r:id="rId16"/>
    <p:sldId id="400" r:id="rId17"/>
    <p:sldId id="398" r:id="rId18"/>
    <p:sldId id="379" r:id="rId19"/>
    <p:sldId id="378" r:id="rId20"/>
    <p:sldId id="408" r:id="rId21"/>
    <p:sldId id="442" r:id="rId22"/>
    <p:sldId id="443" r:id="rId23"/>
    <p:sldId id="448" r:id="rId24"/>
  </p:sldIdLst>
  <p:sldSz cx="9144000" cy="6858000" type="screen4x3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18" autoAdjust="0"/>
    <p:restoredTop sz="81362" autoAdjust="0"/>
  </p:normalViewPr>
  <p:slideViewPr>
    <p:cSldViewPr>
      <p:cViewPr varScale="1">
        <p:scale>
          <a:sx n="95" d="100"/>
          <a:sy n="95" d="100"/>
        </p:scale>
        <p:origin x="19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74602623518047E-2"/>
          <c:y val="3.8655230559376773E-2"/>
          <c:w val="0.88098622047244068"/>
          <c:h val="0.769730727292236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ყოველთვიური დონაციები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ივლისი</c:v>
                </c:pt>
                <c:pt idx="1">
                  <c:v>აგვისტო</c:v>
                </c:pt>
                <c:pt idx="2">
                  <c:v>სექტემბერი~</c:v>
                </c:pt>
                <c:pt idx="3">
                  <c:v>ოქტომბერი</c:v>
                </c:pt>
                <c:pt idx="4">
                  <c:v>ნოემბერი</c:v>
                </c:pt>
                <c:pt idx="5">
                  <c:v>დეკემბერი</c:v>
                </c:pt>
                <c:pt idx="6">
                  <c:v>იანვარი</c:v>
                </c:pt>
                <c:pt idx="7">
                  <c:v>თებერვალი</c:v>
                </c:pt>
                <c:pt idx="8">
                  <c:v>მარტი</c:v>
                </c:pt>
                <c:pt idx="9">
                  <c:v>აპრილი</c:v>
                </c:pt>
                <c:pt idx="10">
                  <c:v>მაისი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30532</c:v>
                </c:pt>
                <c:pt idx="1">
                  <c:v>93828</c:v>
                </c:pt>
                <c:pt idx="2">
                  <c:v>200278</c:v>
                </c:pt>
                <c:pt idx="3">
                  <c:v>252000</c:v>
                </c:pt>
                <c:pt idx="4">
                  <c:v>242000</c:v>
                </c:pt>
                <c:pt idx="5">
                  <c:v>291000</c:v>
                </c:pt>
                <c:pt idx="6">
                  <c:v>175000</c:v>
                </c:pt>
                <c:pt idx="7">
                  <c:v>249652</c:v>
                </c:pt>
                <c:pt idx="8">
                  <c:v>275645</c:v>
                </c:pt>
                <c:pt idx="9">
                  <c:v>227948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ივლისი</c:v>
                </c:pt>
                <c:pt idx="1">
                  <c:v>აგვისტო</c:v>
                </c:pt>
                <c:pt idx="2">
                  <c:v>სექტემბერი~</c:v>
                </c:pt>
                <c:pt idx="3">
                  <c:v>ოქტომბერი</c:v>
                </c:pt>
                <c:pt idx="4">
                  <c:v>ნოემბერი</c:v>
                </c:pt>
                <c:pt idx="5">
                  <c:v>დეკემბერი</c:v>
                </c:pt>
                <c:pt idx="6">
                  <c:v>იანვარი</c:v>
                </c:pt>
                <c:pt idx="7">
                  <c:v>თებერვალი</c:v>
                </c:pt>
                <c:pt idx="8">
                  <c:v>მარტი</c:v>
                </c:pt>
                <c:pt idx="9">
                  <c:v>აპრილი</c:v>
                </c:pt>
                <c:pt idx="10">
                  <c:v>მაისი </c:v>
                </c:pt>
              </c:strCache>
            </c:strRef>
          </c:cat>
          <c:val>
            <c:numRef>
              <c:f>Sheet1!$C$2:$C$12</c:f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ივლისი</c:v>
                </c:pt>
                <c:pt idx="1">
                  <c:v>აგვისტო</c:v>
                </c:pt>
                <c:pt idx="2">
                  <c:v>სექტემბერი~</c:v>
                </c:pt>
                <c:pt idx="3">
                  <c:v>ოქტომბერი</c:v>
                </c:pt>
                <c:pt idx="4">
                  <c:v>ნოემბერი</c:v>
                </c:pt>
                <c:pt idx="5">
                  <c:v>დეკემბერი</c:v>
                </c:pt>
                <c:pt idx="6">
                  <c:v>იანვარი</c:v>
                </c:pt>
                <c:pt idx="7">
                  <c:v>თებერვალი</c:v>
                </c:pt>
                <c:pt idx="8">
                  <c:v>მარტი</c:v>
                </c:pt>
                <c:pt idx="9">
                  <c:v>აპრილი</c:v>
                </c:pt>
                <c:pt idx="10">
                  <c:v>მაისი </c:v>
                </c:pt>
              </c:strCache>
            </c:strRef>
          </c:cat>
          <c:val>
            <c:numRef>
              <c:f>Sheet1!$D$2:$D$12</c:f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საერთო დონაციები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Sheet1!$A$2:$A$12</c:f>
              <c:strCache>
                <c:ptCount val="11"/>
                <c:pt idx="0">
                  <c:v>ივლისი</c:v>
                </c:pt>
                <c:pt idx="1">
                  <c:v>აგვისტო</c:v>
                </c:pt>
                <c:pt idx="2">
                  <c:v>სექტემბერი~</c:v>
                </c:pt>
                <c:pt idx="3">
                  <c:v>ოქტომბერი</c:v>
                </c:pt>
                <c:pt idx="4">
                  <c:v>ნოემბერი</c:v>
                </c:pt>
                <c:pt idx="5">
                  <c:v>დეკემბერი</c:v>
                </c:pt>
                <c:pt idx="6">
                  <c:v>იანვარი</c:v>
                </c:pt>
                <c:pt idx="7">
                  <c:v>თებერვალი</c:v>
                </c:pt>
                <c:pt idx="8">
                  <c:v>მარტი</c:v>
                </c:pt>
                <c:pt idx="9">
                  <c:v>აპრილი</c:v>
                </c:pt>
                <c:pt idx="10">
                  <c:v>მაისი </c:v>
                </c:pt>
              </c:strCache>
            </c:strRef>
          </c:cat>
          <c:val>
            <c:numRef>
              <c:f>Sheet1!$E$2:$E$12</c:f>
              <c:numCache>
                <c:formatCode>General</c:formatCode>
                <c:ptCount val="11"/>
                <c:pt idx="0">
                  <c:v>30532</c:v>
                </c:pt>
                <c:pt idx="1">
                  <c:v>93828</c:v>
                </c:pt>
                <c:pt idx="2">
                  <c:v>700278</c:v>
                </c:pt>
                <c:pt idx="3">
                  <c:v>270441</c:v>
                </c:pt>
                <c:pt idx="4">
                  <c:v>249881</c:v>
                </c:pt>
                <c:pt idx="5">
                  <c:v>356759</c:v>
                </c:pt>
                <c:pt idx="6">
                  <c:v>175000</c:v>
                </c:pt>
                <c:pt idx="7">
                  <c:v>249652</c:v>
                </c:pt>
                <c:pt idx="8">
                  <c:v>275645</c:v>
                </c:pt>
                <c:pt idx="9">
                  <c:v>227948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5445568"/>
        <c:axId val="1305445024"/>
      </c:lineChart>
      <c:catAx>
        <c:axId val="130544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5445024"/>
        <c:crosses val="autoZero"/>
        <c:auto val="1"/>
        <c:lblAlgn val="ctr"/>
        <c:lblOffset val="100"/>
        <c:noMultiLvlLbl val="0"/>
      </c:catAx>
      <c:valAx>
        <c:axId val="1305445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54455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solidFill>
          <a:schemeClr val="accent5">
            <a:lumMod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საჯარო მოხელეთა წერილობით დადასტურებული რაოდენობა, რეალურად აჭარბებს 40,000-ს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solidFill>
                <a:schemeClr val="bg1">
                  <a:lumMod val="8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ივლისი</c:v>
                </c:pt>
                <c:pt idx="1">
                  <c:v>სექტემბერი</c:v>
                </c:pt>
                <c:pt idx="2">
                  <c:v>დეკემბერი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8543</c:v>
                </c:pt>
                <c:pt idx="1">
                  <c:v>34177</c:v>
                </c:pt>
                <c:pt idx="2">
                  <c:v>39935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ივლისი</c:v>
                </c:pt>
                <c:pt idx="1">
                  <c:v>სექტემბერი</c:v>
                </c:pt>
                <c:pt idx="2">
                  <c:v>დეკემბერი</c:v>
                </c:pt>
              </c:strCache>
            </c:strRef>
          </c:cat>
          <c:val>
            <c:numRef>
              <c:f>Sheet1!$C$2:$C$4</c:f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ივლისი</c:v>
                </c:pt>
                <c:pt idx="1">
                  <c:v>სექტემბერი</c:v>
                </c:pt>
                <c:pt idx="2">
                  <c:v>დეკემბერი</c:v>
                </c:pt>
              </c:strCache>
            </c:strRef>
          </c:cat>
          <c:val>
            <c:numRef>
              <c:f>Sheet1!$D$2:$D$4</c:f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5446656"/>
        <c:axId val="1305435232"/>
      </c:lineChart>
      <c:catAx>
        <c:axId val="130544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5435232"/>
        <c:crosses val="autoZero"/>
        <c:auto val="1"/>
        <c:lblAlgn val="ctr"/>
        <c:lblOffset val="100"/>
        <c:noMultiLvlLbl val="0"/>
      </c:catAx>
      <c:valAx>
        <c:axId val="1305435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0544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0870027122E-2"/>
          <c:y val="0.93232634579341978"/>
          <c:w val="0.89999991825994652"/>
          <c:h val="6.7673654206578504E-2"/>
        </c:manualLayout>
      </c:layout>
      <c:overlay val="0"/>
      <c:spPr>
        <a:solidFill>
          <a:srgbClr val="FFFF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D21B5-4448-4B9D-92F5-30AD5AF4B70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a-GE"/>
        </a:p>
      </dgm:t>
    </dgm:pt>
    <dgm:pt modelId="{612EA3FE-97FB-4B2D-A43A-7889B552C432}">
      <dgm:prSet phldrT="[Text]" custT="1"/>
      <dgm:spPr>
        <a:solidFill>
          <a:schemeClr val="bg1"/>
        </a:solidFill>
      </dgm:spPr>
      <dgm:t>
        <a:bodyPr/>
        <a:lstStyle/>
        <a:p>
          <a:r>
            <a:rPr lang="ka-GE" sz="2500" b="1" dirty="0" smtClean="0">
              <a:solidFill>
                <a:schemeClr val="accent5">
                  <a:lumMod val="50000"/>
                </a:schemeClr>
              </a:solidFill>
            </a:rPr>
            <a:t>ონკოლოგიური პაციენტები</a:t>
          </a:r>
          <a:endParaRPr lang="ka-GE" sz="2500" b="1" dirty="0">
            <a:solidFill>
              <a:schemeClr val="accent5">
                <a:lumMod val="50000"/>
              </a:schemeClr>
            </a:solidFill>
          </a:endParaRPr>
        </a:p>
      </dgm:t>
    </dgm:pt>
    <dgm:pt modelId="{A7093D13-802D-4899-9177-A8B63DD5177F}" type="parTrans" cxnId="{0A6B59E6-78B7-417C-8FA5-2DE544915222}">
      <dgm:prSet/>
      <dgm:spPr/>
      <dgm:t>
        <a:bodyPr/>
        <a:lstStyle/>
        <a:p>
          <a:endParaRPr lang="ka-GE"/>
        </a:p>
      </dgm:t>
    </dgm:pt>
    <dgm:pt modelId="{0553A27C-E8DE-425C-A248-D8EB2BDBE5B1}" type="sibTrans" cxnId="{0A6B59E6-78B7-417C-8FA5-2DE544915222}">
      <dgm:prSet/>
      <dgm:spPr/>
      <dgm:t>
        <a:bodyPr/>
        <a:lstStyle/>
        <a:p>
          <a:endParaRPr lang="ka-GE"/>
        </a:p>
      </dgm:t>
    </dgm:pt>
    <dgm:pt modelId="{1784452F-DF6D-4299-BD0A-5B48F2446CF7}">
      <dgm:prSet phldrT="[Text]" custT="1"/>
      <dgm:spPr>
        <a:solidFill>
          <a:schemeClr val="bg1"/>
        </a:solidFill>
      </dgm:spPr>
      <dgm:t>
        <a:bodyPr/>
        <a:lstStyle/>
        <a:p>
          <a:r>
            <a:rPr lang="ka-GE" sz="2500" b="1" dirty="0" smtClean="0">
              <a:solidFill>
                <a:schemeClr val="accent5">
                  <a:lumMod val="50000"/>
                </a:schemeClr>
              </a:solidFill>
            </a:rPr>
            <a:t>შშმ და იშვიათი დაავადებების ბავშვები </a:t>
          </a:r>
          <a:endParaRPr lang="ka-GE" sz="2500" b="1" dirty="0">
            <a:solidFill>
              <a:schemeClr val="accent5">
                <a:lumMod val="50000"/>
              </a:schemeClr>
            </a:solidFill>
          </a:endParaRPr>
        </a:p>
      </dgm:t>
    </dgm:pt>
    <dgm:pt modelId="{12A65B27-87DE-4373-BD4A-42AF6427DEE2}" type="parTrans" cxnId="{7C386AE3-C098-4E6E-8E9F-DC9FBD3535D6}">
      <dgm:prSet/>
      <dgm:spPr/>
      <dgm:t>
        <a:bodyPr/>
        <a:lstStyle/>
        <a:p>
          <a:endParaRPr lang="ka-GE"/>
        </a:p>
      </dgm:t>
    </dgm:pt>
    <dgm:pt modelId="{A3F63BFC-2751-4A4A-AFED-0271DC5F96D8}" type="sibTrans" cxnId="{7C386AE3-C098-4E6E-8E9F-DC9FBD3535D6}">
      <dgm:prSet/>
      <dgm:spPr/>
      <dgm:t>
        <a:bodyPr/>
        <a:lstStyle/>
        <a:p>
          <a:endParaRPr lang="ka-GE"/>
        </a:p>
      </dgm:t>
    </dgm:pt>
    <dgm:pt modelId="{D33D0520-196C-43C2-B8A8-162A26A32673}">
      <dgm:prSet phldrT="[Text]" custT="1"/>
      <dgm:spPr>
        <a:solidFill>
          <a:schemeClr val="bg1"/>
        </a:solidFill>
      </dgm:spPr>
      <dgm:t>
        <a:bodyPr/>
        <a:lstStyle/>
        <a:p>
          <a:r>
            <a:rPr lang="ka-GE" sz="2500" b="1" dirty="0" smtClean="0">
              <a:solidFill>
                <a:schemeClr val="accent5">
                  <a:lumMod val="50000"/>
                </a:schemeClr>
              </a:solidFill>
            </a:rPr>
            <a:t>სიღარიბეში მცხოვრები ოჯახები</a:t>
          </a:r>
          <a:endParaRPr lang="ka-GE" sz="2500" b="1" dirty="0">
            <a:solidFill>
              <a:schemeClr val="accent5">
                <a:lumMod val="50000"/>
              </a:schemeClr>
            </a:solidFill>
          </a:endParaRPr>
        </a:p>
      </dgm:t>
    </dgm:pt>
    <dgm:pt modelId="{25F0C134-3737-4960-B22B-D67D6B63AF51}" type="parTrans" cxnId="{44025D45-2AA1-43DE-80D0-746C97C2C417}">
      <dgm:prSet/>
      <dgm:spPr/>
      <dgm:t>
        <a:bodyPr/>
        <a:lstStyle/>
        <a:p>
          <a:endParaRPr lang="ka-GE"/>
        </a:p>
      </dgm:t>
    </dgm:pt>
    <dgm:pt modelId="{6BD6BF0D-5B9A-4E4C-8BAC-CC3191BD0019}" type="sibTrans" cxnId="{44025D45-2AA1-43DE-80D0-746C97C2C417}">
      <dgm:prSet/>
      <dgm:spPr/>
      <dgm:t>
        <a:bodyPr/>
        <a:lstStyle/>
        <a:p>
          <a:endParaRPr lang="ka-GE"/>
        </a:p>
      </dgm:t>
    </dgm:pt>
    <dgm:pt modelId="{F95FB1D8-4E07-4C19-A849-3374AB18F820}" type="pres">
      <dgm:prSet presAssocID="{D18D21B5-4448-4B9D-92F5-30AD5AF4B7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ka-GE"/>
        </a:p>
      </dgm:t>
    </dgm:pt>
    <dgm:pt modelId="{B2A7B164-2675-4F05-A7BE-3A173CD9C5B5}" type="pres">
      <dgm:prSet presAssocID="{D18D21B5-4448-4B9D-92F5-30AD5AF4B70F}" presName="Name1" presStyleCnt="0"/>
      <dgm:spPr/>
    </dgm:pt>
    <dgm:pt modelId="{E3C71714-B1BC-4F9E-9977-0EDFA8633337}" type="pres">
      <dgm:prSet presAssocID="{D18D21B5-4448-4B9D-92F5-30AD5AF4B70F}" presName="cycle" presStyleCnt="0"/>
      <dgm:spPr/>
    </dgm:pt>
    <dgm:pt modelId="{AD859247-3331-4883-B9D7-8790E1432EEA}" type="pres">
      <dgm:prSet presAssocID="{D18D21B5-4448-4B9D-92F5-30AD5AF4B70F}" presName="srcNode" presStyleLbl="node1" presStyleIdx="0" presStyleCnt="3"/>
      <dgm:spPr/>
    </dgm:pt>
    <dgm:pt modelId="{8AFC997C-7A0F-4D03-8EE3-2229A440EC21}" type="pres">
      <dgm:prSet presAssocID="{D18D21B5-4448-4B9D-92F5-30AD5AF4B70F}" presName="conn" presStyleLbl="parChTrans1D2" presStyleIdx="0" presStyleCnt="1"/>
      <dgm:spPr/>
      <dgm:t>
        <a:bodyPr/>
        <a:lstStyle/>
        <a:p>
          <a:endParaRPr lang="ka-GE"/>
        </a:p>
      </dgm:t>
    </dgm:pt>
    <dgm:pt modelId="{0503457F-6D96-433D-AC7D-D2B9527843CD}" type="pres">
      <dgm:prSet presAssocID="{D18D21B5-4448-4B9D-92F5-30AD5AF4B70F}" presName="extraNode" presStyleLbl="node1" presStyleIdx="0" presStyleCnt="3"/>
      <dgm:spPr/>
    </dgm:pt>
    <dgm:pt modelId="{75FEF517-D947-466F-AC58-C45C39522899}" type="pres">
      <dgm:prSet presAssocID="{D18D21B5-4448-4B9D-92F5-30AD5AF4B70F}" presName="dstNode" presStyleLbl="node1" presStyleIdx="0" presStyleCnt="3"/>
      <dgm:spPr/>
    </dgm:pt>
    <dgm:pt modelId="{9D86BAC5-50FD-44B9-BDB4-71E7402DBCF2}" type="pres">
      <dgm:prSet presAssocID="{612EA3FE-97FB-4B2D-A43A-7889B552C43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C8ED3512-499F-4259-AF79-DCCBFD748614}" type="pres">
      <dgm:prSet presAssocID="{612EA3FE-97FB-4B2D-A43A-7889B552C432}" presName="accent_1" presStyleCnt="0"/>
      <dgm:spPr/>
    </dgm:pt>
    <dgm:pt modelId="{D066F910-983E-451C-8DBD-C158464BD7D0}" type="pres">
      <dgm:prSet presAssocID="{612EA3FE-97FB-4B2D-A43A-7889B552C432}" presName="accentRepeatNode" presStyleLbl="solidFgAcc1" presStyleIdx="0" presStyleCnt="3"/>
      <dgm:spPr/>
    </dgm:pt>
    <dgm:pt modelId="{A41D0F27-629A-4648-96EA-306A593B2E5A}" type="pres">
      <dgm:prSet presAssocID="{1784452F-DF6D-4299-BD0A-5B48F2446CF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DF31D4D0-0C1D-4DB7-B1BD-66501254E287}" type="pres">
      <dgm:prSet presAssocID="{1784452F-DF6D-4299-BD0A-5B48F2446CF7}" presName="accent_2" presStyleCnt="0"/>
      <dgm:spPr/>
    </dgm:pt>
    <dgm:pt modelId="{0F84AD92-19FD-45EE-895E-B9A773C9788F}" type="pres">
      <dgm:prSet presAssocID="{1784452F-DF6D-4299-BD0A-5B48F2446CF7}" presName="accentRepeatNode" presStyleLbl="solidFgAcc1" presStyleIdx="1" presStyleCnt="3"/>
      <dgm:spPr/>
    </dgm:pt>
    <dgm:pt modelId="{CEA82E6A-72A2-4C6E-B9D3-3C2208D5323D}" type="pres">
      <dgm:prSet presAssocID="{D33D0520-196C-43C2-B8A8-162A26A32673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AA7015F6-5EC1-4371-B4E1-B5FCD055F292}" type="pres">
      <dgm:prSet presAssocID="{D33D0520-196C-43C2-B8A8-162A26A32673}" presName="accent_3" presStyleCnt="0"/>
      <dgm:spPr/>
    </dgm:pt>
    <dgm:pt modelId="{D6666020-E64D-47C2-BF33-3F9DCA0ECFF1}" type="pres">
      <dgm:prSet presAssocID="{D33D0520-196C-43C2-B8A8-162A26A32673}" presName="accentRepeatNode" presStyleLbl="solidFgAcc1" presStyleIdx="2" presStyleCnt="3"/>
      <dgm:spPr/>
    </dgm:pt>
  </dgm:ptLst>
  <dgm:cxnLst>
    <dgm:cxn modelId="{37D98368-70A2-4105-B7D4-8DFAADC6A391}" type="presOf" srcId="{D33D0520-196C-43C2-B8A8-162A26A32673}" destId="{CEA82E6A-72A2-4C6E-B9D3-3C2208D5323D}" srcOrd="0" destOrd="0" presId="urn:microsoft.com/office/officeart/2008/layout/VerticalCurvedList"/>
    <dgm:cxn modelId="{0A6B59E6-78B7-417C-8FA5-2DE544915222}" srcId="{D18D21B5-4448-4B9D-92F5-30AD5AF4B70F}" destId="{612EA3FE-97FB-4B2D-A43A-7889B552C432}" srcOrd="0" destOrd="0" parTransId="{A7093D13-802D-4899-9177-A8B63DD5177F}" sibTransId="{0553A27C-E8DE-425C-A248-D8EB2BDBE5B1}"/>
    <dgm:cxn modelId="{7C386AE3-C098-4E6E-8E9F-DC9FBD3535D6}" srcId="{D18D21B5-4448-4B9D-92F5-30AD5AF4B70F}" destId="{1784452F-DF6D-4299-BD0A-5B48F2446CF7}" srcOrd="1" destOrd="0" parTransId="{12A65B27-87DE-4373-BD4A-42AF6427DEE2}" sibTransId="{A3F63BFC-2751-4A4A-AFED-0271DC5F96D8}"/>
    <dgm:cxn modelId="{7B19206D-98B6-420A-A361-9A2ED8D9A6FE}" type="presOf" srcId="{612EA3FE-97FB-4B2D-A43A-7889B552C432}" destId="{9D86BAC5-50FD-44B9-BDB4-71E7402DBCF2}" srcOrd="0" destOrd="0" presId="urn:microsoft.com/office/officeart/2008/layout/VerticalCurvedList"/>
    <dgm:cxn modelId="{47CE5B27-4C25-437F-8D2F-2C527B2C9EA1}" type="presOf" srcId="{0553A27C-E8DE-425C-A248-D8EB2BDBE5B1}" destId="{8AFC997C-7A0F-4D03-8EE3-2229A440EC21}" srcOrd="0" destOrd="0" presId="urn:microsoft.com/office/officeart/2008/layout/VerticalCurvedList"/>
    <dgm:cxn modelId="{CACAFC64-0F1D-45FE-AD70-DE815316AEC2}" type="presOf" srcId="{1784452F-DF6D-4299-BD0A-5B48F2446CF7}" destId="{A41D0F27-629A-4648-96EA-306A593B2E5A}" srcOrd="0" destOrd="0" presId="urn:microsoft.com/office/officeart/2008/layout/VerticalCurvedList"/>
    <dgm:cxn modelId="{44025D45-2AA1-43DE-80D0-746C97C2C417}" srcId="{D18D21B5-4448-4B9D-92F5-30AD5AF4B70F}" destId="{D33D0520-196C-43C2-B8A8-162A26A32673}" srcOrd="2" destOrd="0" parTransId="{25F0C134-3737-4960-B22B-D67D6B63AF51}" sibTransId="{6BD6BF0D-5B9A-4E4C-8BAC-CC3191BD0019}"/>
    <dgm:cxn modelId="{002F1971-2B1D-470F-A866-09AD8D6D8C30}" type="presOf" srcId="{D18D21B5-4448-4B9D-92F5-30AD5AF4B70F}" destId="{F95FB1D8-4E07-4C19-A849-3374AB18F820}" srcOrd="0" destOrd="0" presId="urn:microsoft.com/office/officeart/2008/layout/VerticalCurvedList"/>
    <dgm:cxn modelId="{6131EB68-2A19-47E8-BF01-1AA4AB99577D}" type="presParOf" srcId="{F95FB1D8-4E07-4C19-A849-3374AB18F820}" destId="{B2A7B164-2675-4F05-A7BE-3A173CD9C5B5}" srcOrd="0" destOrd="0" presId="urn:microsoft.com/office/officeart/2008/layout/VerticalCurvedList"/>
    <dgm:cxn modelId="{55C98F45-2845-4E34-9E5E-57D9168EE5B4}" type="presParOf" srcId="{B2A7B164-2675-4F05-A7BE-3A173CD9C5B5}" destId="{E3C71714-B1BC-4F9E-9977-0EDFA8633337}" srcOrd="0" destOrd="0" presId="urn:microsoft.com/office/officeart/2008/layout/VerticalCurvedList"/>
    <dgm:cxn modelId="{3A5E9E57-0AF3-4A7F-9A3A-80F0B50F5ADC}" type="presParOf" srcId="{E3C71714-B1BC-4F9E-9977-0EDFA8633337}" destId="{AD859247-3331-4883-B9D7-8790E1432EEA}" srcOrd="0" destOrd="0" presId="urn:microsoft.com/office/officeart/2008/layout/VerticalCurvedList"/>
    <dgm:cxn modelId="{33028B51-0C58-459A-BF9C-F1AF1BA37D47}" type="presParOf" srcId="{E3C71714-B1BC-4F9E-9977-0EDFA8633337}" destId="{8AFC997C-7A0F-4D03-8EE3-2229A440EC21}" srcOrd="1" destOrd="0" presId="urn:microsoft.com/office/officeart/2008/layout/VerticalCurvedList"/>
    <dgm:cxn modelId="{F884B776-2126-4FAB-A3D5-FA00254ED4CF}" type="presParOf" srcId="{E3C71714-B1BC-4F9E-9977-0EDFA8633337}" destId="{0503457F-6D96-433D-AC7D-D2B9527843CD}" srcOrd="2" destOrd="0" presId="urn:microsoft.com/office/officeart/2008/layout/VerticalCurvedList"/>
    <dgm:cxn modelId="{E34A6F94-6A91-4986-80F3-AF3619AE48BF}" type="presParOf" srcId="{E3C71714-B1BC-4F9E-9977-0EDFA8633337}" destId="{75FEF517-D947-466F-AC58-C45C39522899}" srcOrd="3" destOrd="0" presId="urn:microsoft.com/office/officeart/2008/layout/VerticalCurvedList"/>
    <dgm:cxn modelId="{38B51C6E-24D6-4ACC-BB38-1518A17B7832}" type="presParOf" srcId="{B2A7B164-2675-4F05-A7BE-3A173CD9C5B5}" destId="{9D86BAC5-50FD-44B9-BDB4-71E7402DBCF2}" srcOrd="1" destOrd="0" presId="urn:microsoft.com/office/officeart/2008/layout/VerticalCurvedList"/>
    <dgm:cxn modelId="{8A4F94CA-33FA-4094-A361-040DFDA39ED6}" type="presParOf" srcId="{B2A7B164-2675-4F05-A7BE-3A173CD9C5B5}" destId="{C8ED3512-499F-4259-AF79-DCCBFD748614}" srcOrd="2" destOrd="0" presId="urn:microsoft.com/office/officeart/2008/layout/VerticalCurvedList"/>
    <dgm:cxn modelId="{0B466EDD-C5C8-47CA-B9B7-8B5F4D2928B8}" type="presParOf" srcId="{C8ED3512-499F-4259-AF79-DCCBFD748614}" destId="{D066F910-983E-451C-8DBD-C158464BD7D0}" srcOrd="0" destOrd="0" presId="urn:microsoft.com/office/officeart/2008/layout/VerticalCurvedList"/>
    <dgm:cxn modelId="{9BD4E02A-CDBC-4BFA-B520-C013DD2CD577}" type="presParOf" srcId="{B2A7B164-2675-4F05-A7BE-3A173CD9C5B5}" destId="{A41D0F27-629A-4648-96EA-306A593B2E5A}" srcOrd="3" destOrd="0" presId="urn:microsoft.com/office/officeart/2008/layout/VerticalCurvedList"/>
    <dgm:cxn modelId="{FF6DFC39-6741-4328-B7CF-346A13CD7853}" type="presParOf" srcId="{B2A7B164-2675-4F05-A7BE-3A173CD9C5B5}" destId="{DF31D4D0-0C1D-4DB7-B1BD-66501254E287}" srcOrd="4" destOrd="0" presId="urn:microsoft.com/office/officeart/2008/layout/VerticalCurvedList"/>
    <dgm:cxn modelId="{E8D62F95-2AAB-45F2-AF69-ECE837603301}" type="presParOf" srcId="{DF31D4D0-0C1D-4DB7-B1BD-66501254E287}" destId="{0F84AD92-19FD-45EE-895E-B9A773C9788F}" srcOrd="0" destOrd="0" presId="urn:microsoft.com/office/officeart/2008/layout/VerticalCurvedList"/>
    <dgm:cxn modelId="{615E2CE0-249E-4741-8967-85360849E5AD}" type="presParOf" srcId="{B2A7B164-2675-4F05-A7BE-3A173CD9C5B5}" destId="{CEA82E6A-72A2-4C6E-B9D3-3C2208D5323D}" srcOrd="5" destOrd="0" presId="urn:microsoft.com/office/officeart/2008/layout/VerticalCurvedList"/>
    <dgm:cxn modelId="{77DAEC55-F1C7-412A-A405-2EBA5FDB3EA8}" type="presParOf" srcId="{B2A7B164-2675-4F05-A7BE-3A173CD9C5B5}" destId="{AA7015F6-5EC1-4371-B4E1-B5FCD055F292}" srcOrd="6" destOrd="0" presId="urn:microsoft.com/office/officeart/2008/layout/VerticalCurvedList"/>
    <dgm:cxn modelId="{5101DDC9-0D1A-4CBE-9197-35C52D635796}" type="presParOf" srcId="{AA7015F6-5EC1-4371-B4E1-B5FCD055F292}" destId="{D6666020-E64D-47C2-BF33-3F9DCA0ECFF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A5DF16-FF04-47E1-B21F-916D1A3001F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a-GE"/>
        </a:p>
      </dgm:t>
    </dgm:pt>
    <dgm:pt modelId="{478031CA-77FA-47D4-BA4A-6843A384058D}">
      <dgm:prSet phldrT="[Text]" custT="1"/>
      <dgm:spPr>
        <a:solidFill>
          <a:schemeClr val="bg1"/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ka-GE" sz="1800" b="1" u="none" dirty="0" smtClean="0">
              <a:solidFill>
                <a:schemeClr val="accent5">
                  <a:lumMod val="50000"/>
                </a:schemeClr>
              </a:solidFill>
            </a:rPr>
            <a:t>1. კომპანიის თანამშრომელთა მიერ ნებაყოფლობითი მიკრო-დონაციები  </a:t>
          </a:r>
        </a:p>
        <a:p>
          <a:endParaRPr lang="ka-GE" sz="1800" b="1" u="none" dirty="0" smtClean="0">
            <a:solidFill>
              <a:schemeClr val="accent5">
                <a:lumMod val="50000"/>
              </a:schemeClr>
            </a:solidFill>
          </a:endParaRPr>
        </a:p>
        <a:p>
          <a:r>
            <a:rPr lang="ka-GE" sz="1800" b="0" u="none" dirty="0" smtClean="0">
              <a:solidFill>
                <a:schemeClr val="accent5">
                  <a:lumMod val="50000"/>
                </a:schemeClr>
              </a:solidFill>
            </a:rPr>
            <a:t>ხელფასიდან  1 ან მეტი ლარი ყოველთვიურად</a:t>
          </a:r>
          <a:endParaRPr lang="ka-GE" sz="1800" b="0" u="none" dirty="0">
            <a:solidFill>
              <a:schemeClr val="accent5">
                <a:lumMod val="50000"/>
              </a:schemeClr>
            </a:solidFill>
          </a:endParaRPr>
        </a:p>
      </dgm:t>
    </dgm:pt>
    <dgm:pt modelId="{53EA5CF4-9B29-42D3-A40D-9BE80DD00854}" type="parTrans" cxnId="{10E372B0-1F22-4EBD-A719-0E66393BAA79}">
      <dgm:prSet/>
      <dgm:spPr/>
      <dgm:t>
        <a:bodyPr/>
        <a:lstStyle/>
        <a:p>
          <a:endParaRPr lang="ka-GE"/>
        </a:p>
      </dgm:t>
    </dgm:pt>
    <dgm:pt modelId="{237CD356-394D-42AE-B759-B2C8024750A5}" type="sibTrans" cxnId="{10E372B0-1F22-4EBD-A719-0E66393BAA79}">
      <dgm:prSet/>
      <dgm:spPr/>
      <dgm:t>
        <a:bodyPr/>
        <a:lstStyle/>
        <a:p>
          <a:endParaRPr lang="ka-GE"/>
        </a:p>
      </dgm:t>
    </dgm:pt>
    <dgm:pt modelId="{B18AC21D-4A5E-4F02-A9A3-EBEA1D93C771}">
      <dgm:prSet phldrT="[Text]" custT="1"/>
      <dgm:spPr>
        <a:solidFill>
          <a:schemeClr val="bg1"/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ka-GE" sz="1800" b="1" u="none" dirty="0" smtClean="0">
              <a:solidFill>
                <a:schemeClr val="accent5">
                  <a:lumMod val="50000"/>
                </a:schemeClr>
              </a:solidFill>
            </a:rPr>
            <a:t>2. კომპანიის მიერ  პროდუქტების რეალიზაციისას მიკროდონაცია  </a:t>
          </a:r>
        </a:p>
        <a:p>
          <a:endParaRPr lang="ka-GE" sz="1800" b="1" u="none" dirty="0" smtClean="0">
            <a:solidFill>
              <a:schemeClr val="accent5">
                <a:lumMod val="50000"/>
              </a:schemeClr>
            </a:solidFill>
          </a:endParaRPr>
        </a:p>
        <a:p>
          <a:endParaRPr lang="ka-GE" sz="1800" b="1" u="none" dirty="0" smtClean="0">
            <a:solidFill>
              <a:schemeClr val="accent5">
                <a:lumMod val="50000"/>
              </a:schemeClr>
            </a:solidFill>
          </a:endParaRPr>
        </a:p>
        <a:p>
          <a:r>
            <a:rPr lang="ka-GE" sz="1800" b="0" u="none" dirty="0" smtClean="0">
              <a:solidFill>
                <a:schemeClr val="accent5">
                  <a:lumMod val="50000"/>
                </a:schemeClr>
              </a:solidFill>
            </a:rPr>
            <a:t> კორპორაციის კონტრიბუცია  </a:t>
          </a:r>
          <a:endParaRPr lang="ka-GE" sz="1800" b="0" u="none" dirty="0">
            <a:solidFill>
              <a:schemeClr val="accent5">
                <a:lumMod val="50000"/>
              </a:schemeClr>
            </a:solidFill>
          </a:endParaRPr>
        </a:p>
      </dgm:t>
    </dgm:pt>
    <dgm:pt modelId="{774FE5A0-9F29-4161-A812-C9DF3228B0AA}" type="parTrans" cxnId="{93E5D7A3-0324-400D-ADDD-D7E5D66F1416}">
      <dgm:prSet/>
      <dgm:spPr/>
      <dgm:t>
        <a:bodyPr/>
        <a:lstStyle/>
        <a:p>
          <a:endParaRPr lang="ka-GE"/>
        </a:p>
      </dgm:t>
    </dgm:pt>
    <dgm:pt modelId="{A09E6ADE-DC81-48CE-A804-2506623C60E3}" type="sibTrans" cxnId="{93E5D7A3-0324-400D-ADDD-D7E5D66F1416}">
      <dgm:prSet/>
      <dgm:spPr/>
      <dgm:t>
        <a:bodyPr/>
        <a:lstStyle/>
        <a:p>
          <a:endParaRPr lang="ka-GE"/>
        </a:p>
      </dgm:t>
    </dgm:pt>
    <dgm:pt modelId="{F19EDCD7-5A71-462B-9203-9A916340CEBA}">
      <dgm:prSet phldrT="[Text]" custT="1"/>
      <dgm:spPr>
        <a:solidFill>
          <a:schemeClr val="bg1"/>
        </a:solidFill>
        <a:ln>
          <a:solidFill>
            <a:schemeClr val="accent5">
              <a:lumMod val="50000"/>
            </a:schemeClr>
          </a:solidFill>
        </a:ln>
      </dgm:spPr>
      <dgm:t>
        <a:bodyPr/>
        <a:lstStyle/>
        <a:p>
          <a:r>
            <a:rPr lang="ka-GE" sz="1800" b="1" u="none" dirty="0" smtClean="0">
              <a:solidFill>
                <a:schemeClr val="accent5">
                  <a:lumMod val="50000"/>
                </a:schemeClr>
              </a:solidFill>
            </a:rPr>
            <a:t>3. პროდუქტების რეალიზაციისას ნებაყოფლობითი  მიკროდონაციის შეთავაზება</a:t>
          </a:r>
        </a:p>
        <a:p>
          <a:endParaRPr lang="ka-GE" sz="1800" b="1" u="none" dirty="0" smtClean="0">
            <a:solidFill>
              <a:schemeClr val="accent5">
                <a:lumMod val="50000"/>
              </a:schemeClr>
            </a:solidFill>
          </a:endParaRPr>
        </a:p>
        <a:p>
          <a:r>
            <a:rPr lang="ka-GE" sz="1800" b="0" u="none" dirty="0" smtClean="0">
              <a:solidFill>
                <a:schemeClr val="accent5">
                  <a:lumMod val="50000"/>
                </a:schemeClr>
              </a:solidFill>
            </a:rPr>
            <a:t>მომხმარებლის კონტრიბუცია</a:t>
          </a:r>
          <a:endParaRPr lang="ka-GE" sz="1800" b="0" u="none" dirty="0">
            <a:solidFill>
              <a:schemeClr val="accent5">
                <a:lumMod val="50000"/>
              </a:schemeClr>
            </a:solidFill>
          </a:endParaRPr>
        </a:p>
      </dgm:t>
    </dgm:pt>
    <dgm:pt modelId="{6FE0D7FC-1F51-4CFD-A4F6-6BA081D93AD5}" type="parTrans" cxnId="{0C32C54D-A49F-45F9-8536-63C81053AC8E}">
      <dgm:prSet/>
      <dgm:spPr/>
      <dgm:t>
        <a:bodyPr/>
        <a:lstStyle/>
        <a:p>
          <a:endParaRPr lang="ka-GE"/>
        </a:p>
      </dgm:t>
    </dgm:pt>
    <dgm:pt modelId="{B0FC0D00-BE5D-4266-BED3-BF2C69749759}" type="sibTrans" cxnId="{0C32C54D-A49F-45F9-8536-63C81053AC8E}">
      <dgm:prSet/>
      <dgm:spPr/>
      <dgm:t>
        <a:bodyPr/>
        <a:lstStyle/>
        <a:p>
          <a:endParaRPr lang="ka-GE"/>
        </a:p>
      </dgm:t>
    </dgm:pt>
    <dgm:pt modelId="{1E1548E4-F88E-45BD-80FB-A702D8E90141}">
      <dgm:prSet phldrT="[Text]" custT="1"/>
      <dgm:spPr>
        <a:solidFill>
          <a:schemeClr val="bg1"/>
        </a:solidFill>
      </dgm:spPr>
      <dgm:t>
        <a:bodyPr/>
        <a:lstStyle/>
        <a:p>
          <a:endParaRPr lang="ka-GE" sz="3500" b="1" dirty="0">
            <a:solidFill>
              <a:srgbClr val="CC0000"/>
            </a:solidFill>
          </a:endParaRPr>
        </a:p>
      </dgm:t>
    </dgm:pt>
    <dgm:pt modelId="{FFD12D7A-AC07-4757-A172-8D3D42C433ED}" type="sibTrans" cxnId="{847990A2-B7B9-405A-AC73-B4139FBDA53D}">
      <dgm:prSet/>
      <dgm:spPr/>
      <dgm:t>
        <a:bodyPr/>
        <a:lstStyle/>
        <a:p>
          <a:endParaRPr lang="ka-GE"/>
        </a:p>
      </dgm:t>
    </dgm:pt>
    <dgm:pt modelId="{4DAFF484-63A3-4A89-A50C-78EF3527A3B3}" type="parTrans" cxnId="{847990A2-B7B9-405A-AC73-B4139FBDA53D}">
      <dgm:prSet/>
      <dgm:spPr/>
      <dgm:t>
        <a:bodyPr/>
        <a:lstStyle/>
        <a:p>
          <a:endParaRPr lang="ka-GE"/>
        </a:p>
      </dgm:t>
    </dgm:pt>
    <dgm:pt modelId="{DA21A7B8-9C2A-4A4B-8F1D-308117949621}" type="pres">
      <dgm:prSet presAssocID="{FAA5DF16-FF04-47E1-B21F-916D1A3001F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ka-GE"/>
        </a:p>
      </dgm:t>
    </dgm:pt>
    <dgm:pt modelId="{8EB8C5FD-8766-4EDB-A821-D778F5437989}" type="pres">
      <dgm:prSet presAssocID="{1E1548E4-F88E-45BD-80FB-A702D8E90141}" presName="roof" presStyleLbl="dkBgShp" presStyleIdx="0" presStyleCnt="2" custFlipVert="0" custScaleY="11739" custLinFactNeighborX="923" custLinFactNeighborY="6289"/>
      <dgm:spPr/>
      <dgm:t>
        <a:bodyPr/>
        <a:lstStyle/>
        <a:p>
          <a:endParaRPr lang="ka-GE"/>
        </a:p>
      </dgm:t>
    </dgm:pt>
    <dgm:pt modelId="{DD5B8D38-AD1B-4038-9707-262BD940B164}" type="pres">
      <dgm:prSet presAssocID="{1E1548E4-F88E-45BD-80FB-A702D8E90141}" presName="pillars" presStyleCnt="0"/>
      <dgm:spPr/>
    </dgm:pt>
    <dgm:pt modelId="{2A3CA559-3A20-42DA-8D24-A3D633C8BE7E}" type="pres">
      <dgm:prSet presAssocID="{1E1548E4-F88E-45BD-80FB-A702D8E90141}" presName="pillar1" presStyleLbl="node1" presStyleIdx="0" presStyleCnt="3" custScaleX="27820" custScaleY="106984" custLinFactNeighborX="-8270" custLinFactNeighborY="16094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2B2E3C48-1E49-49A2-891B-BEB2174A7625}" type="pres">
      <dgm:prSet presAssocID="{B18AC21D-4A5E-4F02-A9A3-EBEA1D93C771}" presName="pillarX" presStyleLbl="node1" presStyleIdx="1" presStyleCnt="3" custScaleX="27820" custScaleY="106458" custLinFactNeighborX="-1768" custLinFactNeighborY="16383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9E79691A-03E8-4EAD-9C0D-3D83DBC7395F}" type="pres">
      <dgm:prSet presAssocID="{F19EDCD7-5A71-462B-9203-9A916340CEBA}" presName="pillarX" presStyleLbl="node1" presStyleIdx="2" presStyleCnt="3" custScaleX="27820" custScaleY="106460" custLinFactNeighborX="5226" custLinFactNeighborY="16382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C8979366-311B-4277-B190-42DFB4A0F99A}" type="pres">
      <dgm:prSet presAssocID="{1E1548E4-F88E-45BD-80FB-A702D8E90141}" presName="base" presStyleLbl="dkBgShp" presStyleIdx="1" presStyleCnt="2" custFlipVert="1" custScaleY="139084"/>
      <dgm:spPr>
        <a:noFill/>
        <a:ln>
          <a:noFill/>
        </a:ln>
      </dgm:spPr>
    </dgm:pt>
  </dgm:ptLst>
  <dgm:cxnLst>
    <dgm:cxn modelId="{FB0C280D-EAED-4EBC-98FE-FED4B1276D7D}" type="presOf" srcId="{FAA5DF16-FF04-47E1-B21F-916D1A3001FD}" destId="{DA21A7B8-9C2A-4A4B-8F1D-308117949621}" srcOrd="0" destOrd="0" presId="urn:microsoft.com/office/officeart/2005/8/layout/hList3"/>
    <dgm:cxn modelId="{0C32C54D-A49F-45F9-8536-63C81053AC8E}" srcId="{1E1548E4-F88E-45BD-80FB-A702D8E90141}" destId="{F19EDCD7-5A71-462B-9203-9A916340CEBA}" srcOrd="2" destOrd="0" parTransId="{6FE0D7FC-1F51-4CFD-A4F6-6BA081D93AD5}" sibTransId="{B0FC0D00-BE5D-4266-BED3-BF2C69749759}"/>
    <dgm:cxn modelId="{847990A2-B7B9-405A-AC73-B4139FBDA53D}" srcId="{FAA5DF16-FF04-47E1-B21F-916D1A3001FD}" destId="{1E1548E4-F88E-45BD-80FB-A702D8E90141}" srcOrd="0" destOrd="0" parTransId="{4DAFF484-63A3-4A89-A50C-78EF3527A3B3}" sibTransId="{FFD12D7A-AC07-4757-A172-8D3D42C433ED}"/>
    <dgm:cxn modelId="{10E372B0-1F22-4EBD-A719-0E66393BAA79}" srcId="{1E1548E4-F88E-45BD-80FB-A702D8E90141}" destId="{478031CA-77FA-47D4-BA4A-6843A384058D}" srcOrd="0" destOrd="0" parTransId="{53EA5CF4-9B29-42D3-A40D-9BE80DD00854}" sibTransId="{237CD356-394D-42AE-B759-B2C8024750A5}"/>
    <dgm:cxn modelId="{93E5D7A3-0324-400D-ADDD-D7E5D66F1416}" srcId="{1E1548E4-F88E-45BD-80FB-A702D8E90141}" destId="{B18AC21D-4A5E-4F02-A9A3-EBEA1D93C771}" srcOrd="1" destOrd="0" parTransId="{774FE5A0-9F29-4161-A812-C9DF3228B0AA}" sibTransId="{A09E6ADE-DC81-48CE-A804-2506623C60E3}"/>
    <dgm:cxn modelId="{BB1E1972-CBD0-4060-B923-B2B686224CEA}" type="presOf" srcId="{F19EDCD7-5A71-462B-9203-9A916340CEBA}" destId="{9E79691A-03E8-4EAD-9C0D-3D83DBC7395F}" srcOrd="0" destOrd="0" presId="urn:microsoft.com/office/officeart/2005/8/layout/hList3"/>
    <dgm:cxn modelId="{55EB088A-0D6B-44D1-89A1-9B7085F885FC}" type="presOf" srcId="{B18AC21D-4A5E-4F02-A9A3-EBEA1D93C771}" destId="{2B2E3C48-1E49-49A2-891B-BEB2174A7625}" srcOrd="0" destOrd="0" presId="urn:microsoft.com/office/officeart/2005/8/layout/hList3"/>
    <dgm:cxn modelId="{A7EFEAFF-756A-4470-A636-E4AC27553ED7}" type="presOf" srcId="{1E1548E4-F88E-45BD-80FB-A702D8E90141}" destId="{8EB8C5FD-8766-4EDB-A821-D778F5437989}" srcOrd="0" destOrd="0" presId="urn:microsoft.com/office/officeart/2005/8/layout/hList3"/>
    <dgm:cxn modelId="{7FF34172-5A25-4D22-AB8F-7E14CCF26AED}" type="presOf" srcId="{478031CA-77FA-47D4-BA4A-6843A384058D}" destId="{2A3CA559-3A20-42DA-8D24-A3D633C8BE7E}" srcOrd="0" destOrd="0" presId="urn:microsoft.com/office/officeart/2005/8/layout/hList3"/>
    <dgm:cxn modelId="{7101E490-7CCD-45DC-8B9E-213FA04FF093}" type="presParOf" srcId="{DA21A7B8-9C2A-4A4B-8F1D-308117949621}" destId="{8EB8C5FD-8766-4EDB-A821-D778F5437989}" srcOrd="0" destOrd="0" presId="urn:microsoft.com/office/officeart/2005/8/layout/hList3"/>
    <dgm:cxn modelId="{8885E8BF-9800-4B4A-AB06-012A80A9929C}" type="presParOf" srcId="{DA21A7B8-9C2A-4A4B-8F1D-308117949621}" destId="{DD5B8D38-AD1B-4038-9707-262BD940B164}" srcOrd="1" destOrd="0" presId="urn:microsoft.com/office/officeart/2005/8/layout/hList3"/>
    <dgm:cxn modelId="{DC4725E0-1531-4FCD-B046-BC1C7E9ACC71}" type="presParOf" srcId="{DD5B8D38-AD1B-4038-9707-262BD940B164}" destId="{2A3CA559-3A20-42DA-8D24-A3D633C8BE7E}" srcOrd="0" destOrd="0" presId="urn:microsoft.com/office/officeart/2005/8/layout/hList3"/>
    <dgm:cxn modelId="{FB73F785-B5B4-406B-AE91-3E0289DB3F69}" type="presParOf" srcId="{DD5B8D38-AD1B-4038-9707-262BD940B164}" destId="{2B2E3C48-1E49-49A2-891B-BEB2174A7625}" srcOrd="1" destOrd="0" presId="urn:microsoft.com/office/officeart/2005/8/layout/hList3"/>
    <dgm:cxn modelId="{071BA814-0A51-40A7-A9DF-571944C45E3B}" type="presParOf" srcId="{DD5B8D38-AD1B-4038-9707-262BD940B164}" destId="{9E79691A-03E8-4EAD-9C0D-3D83DBC7395F}" srcOrd="2" destOrd="0" presId="urn:microsoft.com/office/officeart/2005/8/layout/hList3"/>
    <dgm:cxn modelId="{10FC418D-E6AC-4913-879B-9C6887DFFEBE}" type="presParOf" srcId="{DA21A7B8-9C2A-4A4B-8F1D-308117949621}" destId="{C8979366-311B-4277-B190-42DFB4A0F99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C997C-7A0F-4D03-8EE3-2229A440EC21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6BAC5-50FD-44B9-BDB4-71E7402DBCF2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500" b="1" kern="1200" dirty="0" smtClean="0">
              <a:solidFill>
                <a:schemeClr val="accent5">
                  <a:lumMod val="50000"/>
                </a:schemeClr>
              </a:solidFill>
            </a:rPr>
            <a:t>ონკოლოგიური პაციენტები</a:t>
          </a:r>
          <a:endParaRPr lang="ka-GE" sz="25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628203" y="452596"/>
        <a:ext cx="7538938" cy="905192"/>
      </dsp:txXfrm>
    </dsp:sp>
    <dsp:sp modelId="{D066F910-983E-451C-8DBD-C158464BD7D0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D0F27-629A-4648-96EA-306A593B2E5A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500" b="1" kern="1200" dirty="0" smtClean="0">
              <a:solidFill>
                <a:schemeClr val="accent5">
                  <a:lumMod val="50000"/>
                </a:schemeClr>
              </a:solidFill>
            </a:rPr>
            <a:t>შშმ და იშვიათი დაავადებების ბავშვები </a:t>
          </a:r>
          <a:endParaRPr lang="ka-GE" sz="25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957241" y="1810385"/>
        <a:ext cx="7209900" cy="905192"/>
      </dsp:txXfrm>
    </dsp:sp>
    <dsp:sp modelId="{0F84AD92-19FD-45EE-895E-B9A773C9788F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82E6A-72A2-4C6E-B9D3-3C2208D5323D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500" b="1" kern="1200" dirty="0" smtClean="0">
              <a:solidFill>
                <a:schemeClr val="accent5">
                  <a:lumMod val="50000"/>
                </a:schemeClr>
              </a:solidFill>
            </a:rPr>
            <a:t>სიღარიბეში მცხოვრები ოჯახები</a:t>
          </a:r>
          <a:endParaRPr lang="ka-GE" sz="25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628203" y="3168174"/>
        <a:ext cx="7538938" cy="905192"/>
      </dsp:txXfrm>
    </dsp:sp>
    <dsp:sp modelId="{D6666020-E64D-47C2-BF33-3F9DCA0ECFF1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B8C5FD-8766-4EDB-A821-D778F5437989}">
      <dsp:nvSpPr>
        <dsp:cNvPr id="0" name=""/>
        <dsp:cNvSpPr/>
      </dsp:nvSpPr>
      <dsp:spPr>
        <a:xfrm>
          <a:off x="0" y="332328"/>
          <a:ext cx="8939538" cy="149618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3500" b="1" kern="1200" dirty="0">
            <a:solidFill>
              <a:srgbClr val="CC0000"/>
            </a:solidFill>
          </a:endParaRPr>
        </a:p>
      </dsp:txBody>
      <dsp:txXfrm>
        <a:off x="0" y="332328"/>
        <a:ext cx="8939538" cy="149618"/>
      </dsp:txXfrm>
    </dsp:sp>
    <dsp:sp modelId="{2A3CA559-3A20-42DA-8D24-A3D633C8BE7E}">
      <dsp:nvSpPr>
        <dsp:cNvPr id="0" name=""/>
        <dsp:cNvSpPr/>
      </dsp:nvSpPr>
      <dsp:spPr>
        <a:xfrm>
          <a:off x="0" y="1301549"/>
          <a:ext cx="2486979" cy="2863466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1" u="none" kern="1200" dirty="0" smtClean="0">
              <a:solidFill>
                <a:schemeClr val="accent5">
                  <a:lumMod val="50000"/>
                </a:schemeClr>
              </a:solidFill>
            </a:rPr>
            <a:t>1. კომპანიის თანამშრომელთა მიერ ნებაყოფლობითი მიკრო-დონაციები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800" b="1" u="none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0" u="none" kern="1200" dirty="0" smtClean="0">
              <a:solidFill>
                <a:schemeClr val="accent5">
                  <a:lumMod val="50000"/>
                </a:schemeClr>
              </a:solidFill>
            </a:rPr>
            <a:t>ხელფასიდან  1 ან მეტი ლარი ყოველთვიურად</a:t>
          </a:r>
          <a:endParaRPr lang="ka-GE" sz="1800" b="0" u="none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0" y="1301549"/>
        <a:ext cx="2486979" cy="2863466"/>
      </dsp:txXfrm>
    </dsp:sp>
    <dsp:sp modelId="{2B2E3C48-1E49-49A2-891B-BEB2174A7625}">
      <dsp:nvSpPr>
        <dsp:cNvPr id="0" name=""/>
        <dsp:cNvSpPr/>
      </dsp:nvSpPr>
      <dsp:spPr>
        <a:xfrm>
          <a:off x="3068228" y="1316324"/>
          <a:ext cx="2486979" cy="2849388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1" u="none" kern="1200" dirty="0" smtClean="0">
              <a:solidFill>
                <a:schemeClr val="accent5">
                  <a:lumMod val="50000"/>
                </a:schemeClr>
              </a:solidFill>
            </a:rPr>
            <a:t>2. კომპანიის მიერ  პროდუქტების რეალიზაციისას მიკროდონაცია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800" b="1" u="none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800" b="1" u="none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0" u="none" kern="1200" dirty="0" smtClean="0">
              <a:solidFill>
                <a:schemeClr val="accent5">
                  <a:lumMod val="50000"/>
                </a:schemeClr>
              </a:solidFill>
            </a:rPr>
            <a:t> კორპორაციის კონტრიბუცია  </a:t>
          </a:r>
          <a:endParaRPr lang="ka-GE" sz="1800" b="0" u="none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3068228" y="1316324"/>
        <a:ext cx="2486979" cy="2849388"/>
      </dsp:txXfrm>
    </dsp:sp>
    <dsp:sp modelId="{9E79691A-03E8-4EAD-9C0D-3D83DBC7395F}">
      <dsp:nvSpPr>
        <dsp:cNvPr id="0" name=""/>
        <dsp:cNvSpPr/>
      </dsp:nvSpPr>
      <dsp:spPr>
        <a:xfrm>
          <a:off x="6180438" y="1316270"/>
          <a:ext cx="2486979" cy="2849441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5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1" u="none" kern="1200" dirty="0" smtClean="0">
              <a:solidFill>
                <a:schemeClr val="accent5">
                  <a:lumMod val="50000"/>
                </a:schemeClr>
              </a:solidFill>
            </a:rPr>
            <a:t>3. პროდუქტების რეალიზაციისას ნებაყოფლობითი  მიკროდონაციის შეთავაზება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a-GE" sz="1800" b="1" u="none" kern="1200" dirty="0" smtClean="0">
            <a:solidFill>
              <a:schemeClr val="accent5">
                <a:lumMod val="50000"/>
              </a:schemeClr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0" u="none" kern="1200" dirty="0" smtClean="0">
              <a:solidFill>
                <a:schemeClr val="accent5">
                  <a:lumMod val="50000"/>
                </a:schemeClr>
              </a:solidFill>
            </a:rPr>
            <a:t>მომხმარებლის კონტრიბუცია</a:t>
          </a:r>
          <a:endParaRPr lang="ka-GE" sz="1800" b="0" u="none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6180438" y="1316270"/>
        <a:ext cx="2486979" cy="2849441"/>
      </dsp:txXfrm>
    </dsp:sp>
    <dsp:sp modelId="{C8979366-311B-4277-B190-42DFB4A0F99A}">
      <dsp:nvSpPr>
        <dsp:cNvPr id="0" name=""/>
        <dsp:cNvSpPr/>
      </dsp:nvSpPr>
      <dsp:spPr>
        <a:xfrm flipV="1">
          <a:off x="0" y="3582673"/>
          <a:ext cx="8939538" cy="4136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0.37182</cdr:x>
      <cdr:y>0.31324</cdr:y>
    </cdr:from>
    <cdr:to>
      <cdr:x>0.62812</cdr:x>
      <cdr:y>0.44844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3399947" y="1728192"/>
          <a:ext cx="2343608" cy="745929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700" b="1" dirty="0" smtClean="0">
              <a:solidFill>
                <a:schemeClr val="bg1"/>
              </a:solidFill>
              <a:cs typeface="Arial" panose="020B0604020202020204" pitchFamily="34" charset="0"/>
            </a:rPr>
            <a:t>68,000 GEL</a:t>
          </a:r>
          <a:endParaRPr lang="ka-GE" sz="1700" b="1" dirty="0" smtClean="0">
            <a:solidFill>
              <a:schemeClr val="bg1"/>
            </a:solidFill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en-US" sz="17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New York Voices </a:t>
          </a:r>
          <a:r>
            <a:rPr lang="ka-GE" sz="1700" b="1" dirty="0" smtClean="0">
              <a:solidFill>
                <a:schemeClr val="bg1"/>
              </a:solidFill>
              <a:cs typeface="Arial" panose="020B0604020202020204" pitchFamily="34" charset="0"/>
            </a:rPr>
            <a:t> </a:t>
          </a:r>
          <a:endParaRPr lang="ka-GE" sz="1700" b="1" dirty="0">
            <a:solidFill>
              <a:schemeClr val="bg1"/>
            </a:solidFill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0.11271</cdr:x>
      <cdr:y>0</cdr:y>
    </cdr:from>
    <cdr:to>
      <cdr:x>0.41628</cdr:x>
      <cdr:y>0.14543</cdr:y>
    </cdr:to>
    <cdr:sp macro="" textlink="">
      <cdr:nvSpPr>
        <cdr:cNvPr id="3" name="Rounded Rectangle 2"/>
        <cdr:cNvSpPr/>
      </cdr:nvSpPr>
      <cdr:spPr>
        <a:xfrm xmlns:a="http://schemas.openxmlformats.org/drawingml/2006/main">
          <a:off x="951281" y="0"/>
          <a:ext cx="2562153" cy="802347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7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500,000 GEL</a:t>
          </a:r>
          <a:endParaRPr lang="ka-GE" sz="1700" b="1" dirty="0" smtClean="0">
            <a:solidFill>
              <a:schemeClr val="bg1"/>
            </a:solidFill>
            <a:cs typeface="Arial" panose="020B0604020202020204" pitchFamily="34" charset="0"/>
          </a:endParaRPr>
        </a:p>
        <a:p xmlns:a="http://schemas.openxmlformats.org/drawingml/2006/main">
          <a:pPr algn="ctr"/>
          <a:r>
            <a:rPr lang="en-US" sz="17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Metro-Atlas-Georgia </a:t>
          </a:r>
          <a:endParaRPr lang="ka-GE" sz="1700" b="1" dirty="0">
            <a:solidFill>
              <a:schemeClr val="bg1"/>
            </a:solidFill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0.70475</cdr:x>
      <cdr:y>0.37849</cdr:y>
    </cdr:from>
    <cdr:to>
      <cdr:x>0.86881</cdr:x>
      <cdr:y>0.50075</cdr:y>
    </cdr:to>
    <cdr:sp macro="" textlink="">
      <cdr:nvSpPr>
        <cdr:cNvPr id="5" name="Rounded Rectangle 4"/>
        <cdr:cNvSpPr/>
      </cdr:nvSpPr>
      <cdr:spPr>
        <a:xfrm xmlns:a="http://schemas.openxmlformats.org/drawingml/2006/main">
          <a:off x="6444208" y="2088232"/>
          <a:ext cx="1500164" cy="674537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ka-GE" sz="1200" b="1" dirty="0" smtClean="0">
              <a:solidFill>
                <a:sysClr val="window" lastClr="FFFFFF"/>
              </a:solidFill>
              <a:cs typeface="Arial" panose="020B0604020202020204" pitchFamily="34" charset="0"/>
            </a:rPr>
            <a:t>დათო ხუჯაძის საქველმოქმედო კონცერტი</a:t>
          </a:r>
          <a:endParaRPr lang="ka-GE" sz="1200" b="1" dirty="0">
            <a:solidFill>
              <a:sysClr val="window" lastClr="FFFFFF"/>
            </a:solidFill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0.83594</cdr:x>
      <cdr:y>0.62647</cdr:y>
    </cdr:from>
    <cdr:to>
      <cdr:x>1</cdr:x>
      <cdr:y>0.74873</cdr:y>
    </cdr:to>
    <cdr:sp macro="" textlink="">
      <cdr:nvSpPr>
        <cdr:cNvPr id="6" name="Rounded Rectangle 5"/>
        <cdr:cNvSpPr/>
      </cdr:nvSpPr>
      <cdr:spPr>
        <a:xfrm xmlns:a="http://schemas.openxmlformats.org/drawingml/2006/main">
          <a:off x="7643836" y="3456384"/>
          <a:ext cx="1500164" cy="674537"/>
        </a:xfrm>
        <a:prstGeom xmlns:a="http://schemas.openxmlformats.org/drawingml/2006/main" prst="roundRect">
          <a:avLst/>
        </a:prstGeom>
        <a:solidFill xmlns:a="http://schemas.openxmlformats.org/drawingml/2006/main">
          <a:srgbClr val="CC0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 smtClean="0">
              <a:solidFill>
                <a:sysClr val="window" lastClr="FFFFFF"/>
              </a:solidFill>
              <a:cs typeface="Arial" panose="020B0604020202020204" pitchFamily="34" charset="0"/>
            </a:rPr>
            <a:t>EBRD </a:t>
          </a:r>
          <a:r>
            <a:rPr lang="ka-GE" sz="1200" b="1" dirty="0" smtClean="0">
              <a:solidFill>
                <a:sysClr val="window" lastClr="FFFFFF"/>
              </a:solidFill>
              <a:cs typeface="Arial" panose="020B0604020202020204" pitchFamily="34" charset="0"/>
            </a:rPr>
            <a:t>თი-ბი-სი ბანკის </a:t>
          </a:r>
        </a:p>
        <a:p xmlns:a="http://schemas.openxmlformats.org/drawingml/2006/main">
          <a:pPr algn="ctr"/>
          <a:r>
            <a:rPr lang="ka-GE" sz="1200" b="1" dirty="0" smtClean="0">
              <a:solidFill>
                <a:sysClr val="window" lastClr="FFFFFF"/>
              </a:solidFill>
              <a:cs typeface="Arial" panose="020B0604020202020204" pitchFamily="34" charset="0"/>
            </a:rPr>
            <a:t>20 000 ლარის დონაცია</a:t>
          </a:r>
          <a:endParaRPr lang="ka-GE" sz="1200" b="1" dirty="0">
            <a:solidFill>
              <a:sysClr val="window" lastClr="FFFFFF"/>
            </a:solidFill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0.10029</cdr:x>
      <cdr:y>0</cdr:y>
    </cdr:from>
    <cdr:to>
      <cdr:x>0.28528</cdr:x>
      <cdr:y>0.30121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858877" y="-1558980"/>
          <a:ext cx="1584176" cy="1344112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tx2">
            <a:lumMod val="5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ka-GE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ka-GE" sz="2200" b="1" dirty="0" smtClean="0">
              <a:solidFill>
                <a:schemeClr val="bg1"/>
              </a:solidFill>
            </a:rPr>
            <a:t>&gt; 240 საჯარო უწყება  </a:t>
          </a:r>
          <a:endParaRPr lang="ka-GE" sz="2200" b="1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73B1C-440B-4EE0-B229-8634889D2CF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90043-3183-45E3-92E6-393E32F0725F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34909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30472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18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091532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19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8528649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20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0811415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21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361048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22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42360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7DAF2-BAA4-4048-A4E4-FD5759286229}" type="slidenum">
              <a:rPr lang="ka-GE" smtClean="0"/>
              <a:pPr/>
              <a:t>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555480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7DAF2-BAA4-4048-A4E4-FD5759286229}" type="slidenum">
              <a:rPr lang="ka-GE" smtClean="0"/>
              <a:pPr/>
              <a:t>3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90090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4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57905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5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12583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7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124764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10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053628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12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4200832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90043-3183-45E3-92E6-393E32F0725F}" type="slidenum">
              <a:rPr lang="ka-GE" smtClean="0"/>
              <a:pPr/>
              <a:t>17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925979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92552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258339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15195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1738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01946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40148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5697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71112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80018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1889629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a-G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73315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ka-G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ka-G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3185C-AA67-4E5B-B5C1-F47783AC0770}" type="datetimeFigureOut">
              <a:rPr lang="ka-GE" smtClean="0"/>
              <a:pPr/>
              <a:t>18.მაის.2015</a:t>
            </a:fld>
            <a:endParaRPr lang="ka-G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a-G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657A-EA92-4707-BBDB-70CCF04C8F61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val="396607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a-G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bank.ge/" TargetMode="External"/><Relationship Id="rId2" Type="http://schemas.openxmlformats.org/officeDocument/2006/relationships/hyperlink" Target="http://www.epay.g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online.g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leadinggroup.org/rubrique20.html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ge/url?sa=i&amp;rct=j&amp;q=&amp;esrc=s&amp;source=images&amp;cd=&amp;cad=rja&amp;uact=8&amp;docid=rkK_hjTrVWVxSM&amp;tbnid=h82lKk2UFlB4IM:&amp;ved=&amp;url=http://www.nigeria.gov.ng/2012-10-29-11-09-25/news/723-excerpt-from-the-12th-plenary-session-of-the-leading-group-on-innovative-financing-for-development-held-at-the-tanscorp-hilton-hotel-abuja-on-january-17-2014&amp;ei=_RrxU4nFLMWG4gTCw4HgAQ&amp;bvm=bv.73231344,d.bGE&amp;psig=AFQjCNE47o1lto7sFOSGeJ2ggs8D8fYUfQ&amp;ust=1408396414120298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ge/url?sa=i&amp;rct=j&amp;q=&amp;esrc=s&amp;source=images&amp;cd=&amp;cad=rja&amp;uact=8&amp;docid=TV63f39U1zpTTM&amp;tbnid=FrpGeecY4EdWnM:&amp;ved=0CAUQjRw&amp;url=http://www.checkoutforchildren.org/check-out-children/story/starwood-visit-rwanda&amp;ei=Dx3xU_C8A8Ok0QWsiYDQCA&amp;bvm=bv.73231344,d.bGE&amp;psig=AFQjCNEWVPoTUX-26EcE1YdmAxqEwWXAVw&amp;ust=1408396918740344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62373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smtClean="0">
                <a:solidFill>
                  <a:srgbClr val="C00000"/>
                </a:solidFill>
                <a:latin typeface="AcadMtavr" pitchFamily="2" charset="0"/>
              </a:rPr>
              <a:t> </a:t>
            </a:r>
            <a:endParaRPr lang="ka-GE" b="1" dirty="0">
              <a:solidFill>
                <a:srgbClr val="C00000"/>
              </a:solidFill>
              <a:latin typeface="AcadMtavr" pitchFamily="2" charset="0"/>
            </a:endParaRPr>
          </a:p>
        </p:txBody>
      </p:sp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331639" y="5737246"/>
            <a:ext cx="6624737" cy="10001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a-GE" sz="1700" dirty="0" smtClean="0">
              <a:solidFill>
                <a:srgbClr val="0070C0"/>
              </a:solidFill>
            </a:endParaRPr>
          </a:p>
          <a:p>
            <a:pPr algn="ctr"/>
            <a:endParaRPr lang="ka-GE" sz="1700" dirty="0">
              <a:solidFill>
                <a:srgbClr val="0070C0"/>
              </a:solidFill>
            </a:endParaRPr>
          </a:p>
          <a:p>
            <a:pPr algn="ctr"/>
            <a:r>
              <a:rPr lang="ka-GE" sz="1200" b="1" dirty="0">
                <a:solidFill>
                  <a:srgbClr val="0070C0"/>
                </a:solidFill>
              </a:rPr>
              <a:t>2 თვის </a:t>
            </a:r>
            <a:r>
              <a:rPr lang="ka-GE" sz="1200" b="1" dirty="0" smtClean="0">
                <a:solidFill>
                  <a:srgbClr val="0070C0"/>
                </a:solidFill>
              </a:rPr>
              <a:t>მათე სოლიდარობის ფონდის და თბილისის </a:t>
            </a:r>
            <a:r>
              <a:rPr lang="ka-GE" sz="1200" b="1" dirty="0">
                <a:solidFill>
                  <a:srgbClr val="0070C0"/>
                </a:solidFill>
              </a:rPr>
              <a:t>მერიის თანადაფინანსებით ემზადება ძვლის </a:t>
            </a:r>
            <a:r>
              <a:rPr lang="ka-GE" sz="1200" b="1" dirty="0" smtClean="0">
                <a:solidFill>
                  <a:srgbClr val="0070C0"/>
                </a:solidFill>
              </a:rPr>
              <a:t>ტვინის ტრანსპლანტაციისათვის </a:t>
            </a:r>
            <a:r>
              <a:rPr lang="ka-GE" sz="1200" b="1" dirty="0">
                <a:solidFill>
                  <a:srgbClr val="0070C0"/>
                </a:solidFill>
              </a:rPr>
              <a:t>ტრანსპლანტაციისათვის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7" name="Picture 6" descr="http://solidaroba.ge/Repository/25/b7a42f0f-cf88-4802-a1e1-5ba62d47705b.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395145"/>
            <a:ext cx="6048672" cy="35118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8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ka-GE" sz="2100" dirty="0" smtClean="0">
              <a:latin typeface="Sylfaen" pitchFamily="18" charset="0"/>
            </a:endParaRPr>
          </a:p>
          <a:p>
            <a:pPr marL="0" indent="0">
              <a:buNone/>
            </a:pPr>
            <a:r>
              <a:rPr lang="en-US" sz="2100" dirty="0" smtClean="0">
                <a:solidFill>
                  <a:schemeClr val="tx2">
                    <a:lumMod val="50000"/>
                  </a:schemeClr>
                </a:solidFill>
                <a:latin typeface="Sylfaen" pitchFamily="18" charset="0"/>
              </a:rPr>
              <a:t>	</a:t>
            </a:r>
          </a:p>
          <a:p>
            <a:pPr marL="0" indent="0">
              <a:buNone/>
            </a:pPr>
            <a:endParaRPr lang="en-US" sz="2100" b="1" dirty="0" smtClean="0">
              <a:solidFill>
                <a:schemeClr val="tx2">
                  <a:lumMod val="50000"/>
                </a:schemeClr>
              </a:solidFill>
              <a:latin typeface="Sylfaen" pitchFamily="18" charset="0"/>
            </a:endParaRPr>
          </a:p>
          <a:p>
            <a:pPr>
              <a:buFontTx/>
              <a:buChar char="-"/>
            </a:pPr>
            <a:endParaRPr lang="ka-GE" sz="2000" dirty="0" smtClean="0"/>
          </a:p>
          <a:p>
            <a:pPr>
              <a:buFontTx/>
              <a:buChar char="-"/>
            </a:pPr>
            <a:endParaRPr lang="ka-GE" sz="1800" dirty="0"/>
          </a:p>
          <a:p>
            <a:pPr marL="0" indent="0">
              <a:buNone/>
            </a:pPr>
            <a:endParaRPr lang="ka-GE" sz="1800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2800" b="1" dirty="0" smtClean="0">
                <a:solidFill>
                  <a:schemeClr val="bg1"/>
                </a:solidFill>
              </a:rPr>
              <a:t>30 აპრილის მონაცემებით </a:t>
            </a:r>
            <a:br>
              <a:rPr lang="ka-GE" sz="2800" b="1" dirty="0" smtClean="0">
                <a:solidFill>
                  <a:schemeClr val="bg1"/>
                </a:solidFill>
              </a:rPr>
            </a:br>
            <a:r>
              <a:rPr lang="ka-GE" sz="2800" b="1" dirty="0" smtClean="0">
                <a:solidFill>
                  <a:schemeClr val="bg1"/>
                </a:solidFill>
              </a:rPr>
              <a:t>დამტკიცდა </a:t>
            </a:r>
            <a:r>
              <a:rPr lang="ka-GE" sz="2800" b="1" dirty="0" smtClean="0">
                <a:solidFill>
                  <a:schemeClr val="bg1"/>
                </a:solidFill>
              </a:rPr>
              <a:t>22 წლამდე 97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ka-GE" sz="2800" b="1" dirty="0" smtClean="0">
                <a:solidFill>
                  <a:schemeClr val="bg1"/>
                </a:solidFill>
              </a:rPr>
              <a:t>ბავშვისა და ახალგაზრდის დაფინანსება </a:t>
            </a:r>
            <a:endParaRPr lang="ka-GE" sz="30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21479"/>
            <a:ext cx="2314802" cy="113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323528" y="2132856"/>
          <a:ext cx="8429683" cy="2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1"/>
              </a:tblGrid>
              <a:tr h="292895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ka-GE" sz="2400" b="1" dirty="0" smtClean="0">
                          <a:solidFill>
                            <a:schemeClr val="bg1"/>
                          </a:solidFill>
                        </a:rPr>
                        <a:t>57 საქართველოში </a:t>
                      </a:r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Sylfaen" pitchFamily="18" charset="0"/>
                        </a:rPr>
                        <a:t> </a:t>
                      </a:r>
                    </a:p>
                    <a:p>
                      <a:pPr marL="342900" indent="-342900" algn="ctr">
                        <a:buAutoNum type="arabicPlain" startAt="46"/>
                      </a:pPr>
                      <a:endParaRPr lang="en-US" sz="2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ka-GE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40</a:t>
                      </a:r>
                      <a:r>
                        <a:rPr lang="ka-GE" sz="2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ka-GE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საქართველოში და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ka-GE" sz="2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        საზღვარგარეთ  					</a:t>
                      </a:r>
                      <a:r>
                        <a:rPr lang="ka-GE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გერმანია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ka-GE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	თურქეთი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ka-GE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	ისრაელი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ka-GE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	იტალია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ka-GE" sz="17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	საფრანგეთი</a:t>
                      </a:r>
                      <a:endParaRPr lang="en-US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23528" y="5229200"/>
          <a:ext cx="28803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ka-GE" sz="1700" b="1" dirty="0" smtClean="0">
                          <a:solidFill>
                            <a:schemeClr val="bg1"/>
                          </a:solidFill>
                        </a:rPr>
                        <a:t>ლარი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1700" b="1" dirty="0" smtClean="0">
                          <a:solidFill>
                            <a:schemeClr val="bg1"/>
                          </a:solidFill>
                        </a:rPr>
                        <a:t>357 000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sz="1700" b="1" dirty="0" smtClean="0">
                          <a:solidFill>
                            <a:schemeClr val="bg1"/>
                          </a:solidFill>
                        </a:rPr>
                        <a:t>აშშ დოლარი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1700" b="1" dirty="0" smtClean="0">
                          <a:solidFill>
                            <a:schemeClr val="bg1"/>
                          </a:solidFill>
                        </a:rPr>
                        <a:t>934 800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a-GE" sz="1700" b="1" dirty="0" smtClean="0">
                          <a:solidFill>
                            <a:schemeClr val="bg1"/>
                          </a:solidFill>
                        </a:rPr>
                        <a:t>ევრო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ka-GE" sz="1700" b="1" dirty="0" smtClean="0">
                          <a:solidFill>
                            <a:schemeClr val="bg1"/>
                          </a:solidFill>
                        </a:rPr>
                        <a:t>172 800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6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/>
          </p:cNvSpPr>
          <p:nvPr/>
        </p:nvSpPr>
        <p:spPr>
          <a:xfrm>
            <a:off x="-249" y="32405"/>
            <a:ext cx="9144000" cy="117395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a-GE" sz="3000" b="1" dirty="0" smtClean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  <a:t>ინიციატივაში ჩართულია 40,000-ზე მეტი     საჯარო მოხელე</a:t>
            </a:r>
            <a:endParaRPr lang="ka-GE" sz="3000" b="1" dirty="0" smtClean="0">
              <a:solidFill>
                <a:schemeClr val="bg1"/>
              </a:solidFill>
              <a:effectLst/>
              <a:latin typeface="Sylfaen"/>
              <a:ea typeface="Times New Roman"/>
              <a:cs typeface="Times New Roman"/>
            </a:endParaRPr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789057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ka-G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ka-G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172040582"/>
              </p:ext>
            </p:extLst>
          </p:nvPr>
        </p:nvGraphicFramePr>
        <p:xfrm>
          <a:off x="184731" y="1558980"/>
          <a:ext cx="8563733" cy="4966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6876256" y="2492896"/>
            <a:ext cx="1779001" cy="1152128"/>
          </a:xfrm>
          <a:prstGeom prst="round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a-GE" sz="2200" b="1" dirty="0" smtClean="0">
                <a:solidFill>
                  <a:schemeClr val="bg1"/>
                </a:solidFill>
              </a:rPr>
              <a:t>საჯარო მოხელეთა </a:t>
            </a:r>
          </a:p>
          <a:p>
            <a:pPr algn="ctr"/>
            <a:r>
              <a:rPr lang="ka-GE" sz="2200" b="1" dirty="0" smtClean="0">
                <a:solidFill>
                  <a:schemeClr val="bg1"/>
                </a:solidFill>
              </a:rPr>
              <a:t> დაახ. 15%</a:t>
            </a:r>
            <a:endParaRPr lang="ka-GE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6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a-GE" b="1" dirty="0" smtClean="0"/>
              <a:t> </a:t>
            </a:r>
          </a:p>
          <a:p>
            <a:pPr marL="0" indent="0">
              <a:buNone/>
            </a:pPr>
            <a:endParaRPr lang="ka-GE" b="1" dirty="0" smtClean="0"/>
          </a:p>
          <a:p>
            <a:endParaRPr lang="ka-G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ka-GE" sz="3500" b="1" dirty="0" smtClean="0">
                <a:solidFill>
                  <a:schemeClr val="bg1"/>
                </a:solidFill>
              </a:rPr>
              <a:t>კერძო სექტორის მონაწილეობა</a:t>
            </a:r>
            <a:endParaRPr lang="ka-GE" sz="3500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21479"/>
            <a:ext cx="2314802" cy="113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/>
          </p:nvPr>
        </p:nvGraphicFramePr>
        <p:xfrm>
          <a:off x="179512" y="1495546"/>
          <a:ext cx="893953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1835696" y="1412776"/>
            <a:ext cx="5328592" cy="1080120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3000" b="1" dirty="0" smtClean="0">
                <a:solidFill>
                  <a:srgbClr val="C00000"/>
                </a:solidFill>
              </a:rPr>
              <a:t>ჩართულობის 3 </a:t>
            </a:r>
            <a:r>
              <a:rPr lang="ka-GE" sz="3000" b="1" dirty="0">
                <a:solidFill>
                  <a:srgbClr val="C00000"/>
                </a:solidFill>
              </a:rPr>
              <a:t>ძირითადი ფორმა 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5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ლიბერთი ბანკის </a:t>
            </a:r>
            <a:r>
              <a:rPr lang="ka-GE" sz="1800" b="1" dirty="0">
                <a:solidFill>
                  <a:schemeClr val="tx2">
                    <a:lumMod val="50000"/>
                  </a:schemeClr>
                </a:solidFill>
              </a:rPr>
              <a:t>4 პროდუქტი ფონდის სპონსორია</a:t>
            </a:r>
          </a:p>
          <a:p>
            <a:pPr marL="0" indent="0">
              <a:buNone/>
            </a:pP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- 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Liberty Express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, Magic Card, Smart PAY, Pay სისტემა</a:t>
            </a:r>
          </a:p>
          <a:p>
            <a:pPr marL="0" indent="0">
              <a:buNone/>
            </a:pP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საქართველოს ბანკში საკომისიოს გარეშე დონაციები </a:t>
            </a:r>
            <a:endParaRPr lang="ka-GE" sz="18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ყველა სერვისცენტრში,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www.epay.ge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www.ibank.ge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hlinkClick r:id="rId4"/>
              </a:rPr>
              <a:t>www.eonline.ge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პრივატბანკში </a:t>
            </a:r>
            <a:r>
              <a:rPr lang="ka-GE" sz="1800" b="1" dirty="0">
                <a:solidFill>
                  <a:schemeClr val="tx2">
                    <a:lumMod val="50000"/>
                  </a:schemeClr>
                </a:solidFill>
              </a:rPr>
              <a:t>საკომისიოს გადახდის გარეშე ნებაყოფლობითი დონაცია </a:t>
            </a:r>
            <a:endParaRPr lang="ka-GE" sz="18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ka-GE" sz="1800" dirty="0">
                <a:solidFill>
                  <a:schemeClr val="tx2">
                    <a:lumMod val="50000"/>
                  </a:schemeClr>
                </a:solidFill>
              </a:rPr>
              <a:t>ყველა სერვისცენტრში,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ტ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ერმინლებში </a:t>
            </a:r>
          </a:p>
          <a:p>
            <a:pPr>
              <a:buFontTx/>
              <a:buChar char="-"/>
            </a:pP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აზერბაიჯანის საერთაშორისო ბანკი </a:t>
            </a:r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თანამშრომელთა ყოველთვიური დონაცია, ეტაპობრივად საბანკო სერვისებში</a:t>
            </a:r>
          </a:p>
          <a:p>
            <a:pPr>
              <a:buFontTx/>
              <a:buChar char="-"/>
            </a:pPr>
            <a:endParaRPr lang="ka-GE" sz="1800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ka-GE" sz="1800" dirty="0"/>
          </a:p>
          <a:p>
            <a:pPr>
              <a:buFontTx/>
              <a:buChar char="-"/>
            </a:pPr>
            <a:endParaRPr lang="ka-GE" sz="1800" dirty="0" smtClean="0"/>
          </a:p>
          <a:p>
            <a:pPr marL="0" indent="0">
              <a:buNone/>
            </a:pPr>
            <a:endParaRPr lang="ka-GE" sz="1800" dirty="0" smtClean="0"/>
          </a:p>
          <a:p>
            <a:pPr marL="0" indent="0">
              <a:buNone/>
            </a:pPr>
            <a:endParaRPr lang="ka-GE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a-GE" sz="3000" b="1" dirty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  <a:t>კერძო სექტორის ჩართულობა </a:t>
            </a:r>
            <a:r>
              <a:rPr lang="ka-GE" sz="2000" b="1" dirty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  <a:t/>
            </a:r>
            <a:br>
              <a:rPr lang="ka-GE" sz="2000" b="1" dirty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</a:br>
            <a:r>
              <a:rPr lang="ka-GE" sz="2000" b="1" dirty="0"/>
              <a:t>ხელმოწერილია </a:t>
            </a:r>
            <a:r>
              <a:rPr lang="ka-GE" sz="2000" b="1" dirty="0" smtClean="0"/>
              <a:t>17 </a:t>
            </a:r>
            <a:r>
              <a:rPr lang="ka-GE" sz="2000" b="1" dirty="0"/>
              <a:t>მემორანდუმი</a:t>
            </a:r>
          </a:p>
        </p:txBody>
      </p:sp>
    </p:spTree>
    <p:extLst>
      <p:ext uri="{BB962C8B-B14F-4D97-AF65-F5344CB8AC3E}">
        <p14:creationId xmlns:p14="http://schemas.microsoft.com/office/powerpoint/2010/main" val="16585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0241"/>
            <a:ext cx="4040188" cy="110786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ka-GE" sz="1700" dirty="0" smtClean="0">
                <a:solidFill>
                  <a:schemeClr val="bg1"/>
                </a:solidFill>
              </a:rPr>
              <a:t>ყოველთვიური </a:t>
            </a:r>
            <a:r>
              <a:rPr lang="en-US" sz="1700" dirty="0" smtClean="0">
                <a:solidFill>
                  <a:schemeClr val="bg1"/>
                </a:solidFill>
              </a:rPr>
              <a:t> </a:t>
            </a:r>
            <a:r>
              <a:rPr lang="ka-GE" sz="1700" dirty="0" smtClean="0">
                <a:solidFill>
                  <a:schemeClr val="bg1"/>
                </a:solidFill>
              </a:rPr>
              <a:t>ინდივიდუალური </a:t>
            </a:r>
          </a:p>
          <a:p>
            <a:pPr algn="ctr">
              <a:spcBef>
                <a:spcPts val="0"/>
              </a:spcBef>
            </a:pPr>
            <a:r>
              <a:rPr lang="ka-GE" sz="1700" dirty="0" smtClean="0">
                <a:solidFill>
                  <a:schemeClr val="bg1"/>
                </a:solidFill>
              </a:rPr>
              <a:t>ან </a:t>
            </a:r>
          </a:p>
          <a:p>
            <a:pPr algn="ctr">
              <a:spcBef>
                <a:spcPts val="0"/>
              </a:spcBef>
            </a:pPr>
            <a:r>
              <a:rPr lang="ka-GE" sz="1700" dirty="0" smtClean="0">
                <a:solidFill>
                  <a:schemeClr val="bg1"/>
                </a:solidFill>
              </a:rPr>
              <a:t>კორპორატიული დონაცია</a:t>
            </a:r>
          </a:p>
          <a:p>
            <a:pPr algn="ctr">
              <a:spcBef>
                <a:spcPts val="0"/>
              </a:spcBef>
            </a:pPr>
            <a:endParaRPr lang="en-US" sz="17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08100"/>
            <a:ext cx="4040188" cy="3561260"/>
          </a:xfrm>
        </p:spPr>
        <p:txBody>
          <a:bodyPr/>
          <a:lstStyle/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RAKIA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 ჯგუფის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კ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ომპანიები</a:t>
            </a:r>
          </a:p>
          <a:p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ყაზტრანსგაზი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a-G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კლინიკა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LANCET</a:t>
            </a:r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კომპანია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Gulf	</a:t>
            </a:r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endParaRPr lang="ka-GE" sz="1800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00241"/>
            <a:ext cx="4041775" cy="1107860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ka-GE" sz="1700" dirty="0" smtClean="0">
                <a:solidFill>
                  <a:schemeClr val="bg1"/>
                </a:solidFill>
              </a:rPr>
              <a:t>10 თეთრიდან </a:t>
            </a:r>
          </a:p>
          <a:p>
            <a:pPr algn="ctr"/>
            <a:r>
              <a:rPr lang="ka-GE" sz="1700" dirty="0" smtClean="0">
                <a:solidFill>
                  <a:schemeClr val="bg1"/>
                </a:solidFill>
              </a:rPr>
              <a:t>1 ლარამდე მცირე დონაციის </a:t>
            </a:r>
          </a:p>
          <a:p>
            <a:pPr algn="ctr"/>
            <a:r>
              <a:rPr lang="ka-GE" sz="1700" dirty="0" smtClean="0">
                <a:solidFill>
                  <a:schemeClr val="bg1"/>
                </a:solidFill>
              </a:rPr>
              <a:t>სისტემური ინტეგრაცია 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108100"/>
            <a:ext cx="4498975" cy="35612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/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  კოტე მარჯანიშვილის სახ.  თეატრი</a:t>
            </a:r>
          </a:p>
          <a:p>
            <a:pPr marL="0" indent="0"/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/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  კომპანია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EASTERN PROMOTION </a:t>
            </a:r>
          </a:p>
          <a:p>
            <a:pPr marL="0" indent="0"/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/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  მაკა მახარაძის საბალეტო სტუდია</a:t>
            </a:r>
          </a:p>
          <a:p>
            <a:pPr marL="0" indent="0"/>
            <a:endParaRPr lang="ka-GE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/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  მთის კურორტების სააგენტო</a:t>
            </a:r>
          </a:p>
          <a:p>
            <a:pPr marL="0" indent="0"/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/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  თბილისის კულტურის ცენტრი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ka-GE" sz="32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კერძო სექტორის ჩართულობა </a:t>
            </a:r>
            <a:r>
              <a:rPr lang="ka-GE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/>
            </a:r>
            <a:br>
              <a:rPr lang="ka-GE" sz="2400" b="1" dirty="0" smtClean="0">
                <a:solidFill>
                  <a:schemeClr val="bg1"/>
                </a:solidFill>
                <a:ea typeface="Times New Roman"/>
                <a:cs typeface="Times New Roman"/>
              </a:rPr>
            </a:br>
            <a:endParaRPr lang="ka-GE" sz="2000" b="1" dirty="0"/>
          </a:p>
        </p:txBody>
      </p:sp>
    </p:spTree>
    <p:extLst>
      <p:ext uri="{BB962C8B-B14F-4D97-AF65-F5344CB8AC3E}">
        <p14:creationId xmlns:p14="http://schemas.microsoft.com/office/powerpoint/2010/main" val="4196640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ნინო მაჩაიძე		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2015 აპრილი - პირველი სოლო კონცერტი საქართველოში 			“აღდგომიდან ამაღლებამდე” ფესტივალის ფარგლებში  	</a:t>
            </a:r>
            <a:endParaRPr lang="en-US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რიგის ახალი თეატრი 	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1 აპრილი - ჰერმანისის “ხანგრძლივი ცხოვრება”</a:t>
            </a:r>
          </a:p>
          <a:p>
            <a:pPr marL="0" indent="0">
              <a:buNone/>
            </a:pPr>
            <a:endParaRPr lang="ka-GE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ka-GE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გიგი ვანდერი 		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31 მაისი - პირველი სოლო კონცერტი საქართველოში</a:t>
            </a:r>
          </a:p>
          <a:p>
            <a:pPr marL="0" indent="0">
              <a:buNone/>
            </a:pPr>
            <a:endParaRPr lang="ka-GE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ka-GE" sz="1800" b="1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ლიანა ისაკაძე</a:t>
            </a:r>
            <a:r>
              <a:rPr lang="ka-GE" sz="1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	2015 სექტემბერი -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ვირტუოზების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 ფესტივალი </a:t>
            </a:r>
            <a:endParaRPr lang="ka-GE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ka-GE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ნუცა ჯანელიძე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ka-GE" sz="1800" dirty="0">
                <a:solidFill>
                  <a:schemeClr val="tx2">
                    <a:lumMod val="50000"/>
                  </a:schemeClr>
                </a:solidFill>
              </a:rPr>
              <a:t>თარიღი 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ზუსტდება, ბავშვთა საერთაშორისო ფესტივალი</a:t>
            </a:r>
          </a:p>
          <a:p>
            <a:pPr marL="0" indent="0">
              <a:buNone/>
            </a:pP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ka-GE" sz="1800" dirty="0">
                <a:solidFill>
                  <a:schemeClr val="tx2">
                    <a:lumMod val="50000"/>
                  </a:schemeClr>
                </a:solidFill>
              </a:rPr>
              <a:t>		 </a:t>
            </a:r>
          </a:p>
          <a:p>
            <a:pPr marL="0" indent="0">
              <a:buNone/>
            </a:pPr>
            <a:r>
              <a:rPr lang="ka-GE" sz="1800" b="1" dirty="0" smtClean="0">
                <a:solidFill>
                  <a:schemeClr val="tx2">
                    <a:lumMod val="50000"/>
                  </a:schemeClr>
                </a:solidFill>
              </a:rPr>
              <a:t>ელისო ბოლქვაძე</a:t>
            </a:r>
            <a:r>
              <a:rPr lang="ka-GE" sz="1800" dirty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ka-GE" sz="1800" dirty="0" smtClean="0">
                <a:solidFill>
                  <a:schemeClr val="tx2">
                    <a:lumMod val="50000"/>
                  </a:schemeClr>
                </a:solidFill>
              </a:rPr>
              <a:t>ერთობლივი ღონისძიების თარიღი ზუსტდება </a:t>
            </a:r>
            <a:endParaRPr lang="ka-GE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a-GE" sz="3000" b="1" dirty="0" smtClean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  <a:t>საქველმოქმედო ღონისძიებები </a:t>
            </a:r>
            <a:br>
              <a:rPr lang="ka-GE" sz="3000" b="1" dirty="0" smtClean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</a:br>
            <a:r>
              <a:rPr lang="ka-GE" sz="1700" b="1" dirty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  <a:t/>
            </a:r>
            <a:br>
              <a:rPr lang="ka-GE" sz="1700" b="1" dirty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</a:br>
            <a:endParaRPr lang="ka-GE" sz="1700" b="1" dirty="0"/>
          </a:p>
        </p:txBody>
      </p:sp>
    </p:spTree>
    <p:extLst>
      <p:ext uri="{BB962C8B-B14F-4D97-AF65-F5344CB8AC3E}">
        <p14:creationId xmlns:p14="http://schemas.microsoft.com/office/powerpoint/2010/main" val="37819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92896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ka-GE" sz="3500" b="1" dirty="0" smtClean="0">
                <a:solidFill>
                  <a:schemeClr val="bg1"/>
                </a:solidFill>
              </a:rPr>
              <a:t>ადმინისტრაციული ხარჯი მობილიზებული რესურსების პროპორციულად </a:t>
            </a:r>
            <a:br>
              <a:rPr lang="ka-GE" sz="3500" b="1" dirty="0" smtClean="0">
                <a:solidFill>
                  <a:schemeClr val="bg1"/>
                </a:solidFill>
              </a:rPr>
            </a:br>
            <a:r>
              <a:rPr lang="ka-GE" sz="3500" b="1" dirty="0" smtClean="0">
                <a:solidFill>
                  <a:schemeClr val="bg1"/>
                </a:solidFill>
              </a:rPr>
              <a:t>(სარეზერვო ფონდიდან) </a:t>
            </a:r>
            <a:r>
              <a:rPr lang="ka-GE" sz="3500" b="1" dirty="0">
                <a:solidFill>
                  <a:schemeClr val="bg1"/>
                </a:solidFill>
              </a:rPr>
              <a:t/>
            </a:r>
            <a:br>
              <a:rPr lang="ka-GE" sz="3500" b="1" dirty="0">
                <a:solidFill>
                  <a:schemeClr val="bg1"/>
                </a:solidFill>
              </a:rPr>
            </a:br>
            <a:r>
              <a:rPr lang="ka-GE" sz="3500" b="1" dirty="0" smtClean="0">
                <a:solidFill>
                  <a:schemeClr val="bg1"/>
                </a:solidFill>
              </a:rPr>
              <a:t/>
            </a:r>
            <a:br>
              <a:rPr lang="ka-GE" sz="3500" b="1" dirty="0" smtClean="0">
                <a:solidFill>
                  <a:schemeClr val="bg1"/>
                </a:solidFill>
              </a:rPr>
            </a:br>
            <a:r>
              <a:rPr lang="ka-GE" sz="2400" b="1" dirty="0" smtClean="0">
                <a:solidFill>
                  <a:schemeClr val="bg1"/>
                </a:solidFill>
              </a:rPr>
              <a:t>1-ლი ეტაპი                                              2014 სექტემბერი-დეკემბერი</a:t>
            </a:r>
            <a:endParaRPr lang="ka-GE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83568" y="3573016"/>
          <a:ext cx="7488831" cy="2250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277"/>
                <a:gridCol w="2496277"/>
                <a:gridCol w="2496277"/>
              </a:tblGrid>
              <a:tr h="1093675"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>
                          <a:solidFill>
                            <a:schemeClr val="tx1"/>
                          </a:solidFill>
                        </a:rPr>
                        <a:t>სულ ადმინ.</a:t>
                      </a:r>
                      <a:r>
                        <a:rPr lang="ka-GE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a-GE" sz="1600" b="1" dirty="0" smtClean="0">
                          <a:solidFill>
                            <a:schemeClr val="tx1"/>
                          </a:solidFill>
                        </a:rPr>
                        <a:t> ხარჯი </a:t>
                      </a:r>
                      <a:endParaRPr lang="ka-GE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>
                          <a:solidFill>
                            <a:schemeClr val="tx1"/>
                          </a:solidFill>
                        </a:rPr>
                        <a:t> საერთო შემოსავლები</a:t>
                      </a:r>
                      <a:r>
                        <a:rPr lang="ka-GE" sz="1600" b="1" baseline="0" dirty="0" smtClean="0">
                          <a:solidFill>
                            <a:schemeClr val="tx1"/>
                          </a:solidFill>
                        </a:rPr>
                        <a:t> პროგნოზი</a:t>
                      </a:r>
                      <a:endParaRPr lang="ka-GE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600" b="1" dirty="0" smtClean="0">
                          <a:solidFill>
                            <a:schemeClr val="tx1"/>
                          </a:solidFill>
                        </a:rPr>
                        <a:t>საერთო შემოსავლებთან შედარებით ადმინ. ხარჯი</a:t>
                      </a:r>
                      <a:endParaRPr lang="ka-GE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57261">
                <a:tc>
                  <a:txBody>
                    <a:bodyPr/>
                    <a:lstStyle/>
                    <a:p>
                      <a:pPr algn="ctr"/>
                      <a:endParaRPr lang="ka-GE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700" b="1" dirty="0" smtClean="0">
                          <a:solidFill>
                            <a:schemeClr val="bg1"/>
                          </a:solidFill>
                        </a:rPr>
                        <a:t>60,000 ლარი</a:t>
                      </a:r>
                    </a:p>
                    <a:p>
                      <a:pPr algn="ctr"/>
                      <a:endParaRPr lang="ka-GE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a-GE" sz="17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700" b="1" dirty="0" smtClean="0"/>
                        <a:t>1.7 მლნ ლარი</a:t>
                      </a:r>
                    </a:p>
                    <a:p>
                      <a:pPr algn="ctr"/>
                      <a:endParaRPr lang="ka-GE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a-GE" sz="17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ka-GE" sz="1700" b="1" dirty="0" smtClean="0">
                          <a:solidFill>
                            <a:schemeClr val="bg1"/>
                          </a:solidFill>
                        </a:rPr>
                        <a:t>3.5%</a:t>
                      </a:r>
                      <a:endParaRPr lang="ka-GE" sz="17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94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36511" y="2996952"/>
            <a:ext cx="9180511" cy="187220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2015 წლის პრიორიტეტები </a:t>
            </a:r>
          </a:p>
        </p:txBody>
      </p:sp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2564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04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90600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ka-GE" sz="3000" b="1" dirty="0" smtClean="0">
                <a:solidFill>
                  <a:schemeClr val="bg1"/>
                </a:solidFill>
              </a:rPr>
              <a:t>პრიორიტეტები ყოველთვიური დაფინანსების შესაბამისად </a:t>
            </a:r>
            <a:endParaRPr lang="ka-GE" sz="3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699001"/>
              </p:ext>
            </p:extLst>
          </p:nvPr>
        </p:nvGraphicFramePr>
        <p:xfrm>
          <a:off x="71470" y="1199432"/>
          <a:ext cx="9144000" cy="5599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985"/>
                <a:gridCol w="7424015"/>
              </a:tblGrid>
              <a:tr h="1808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34</a:t>
                      </a:r>
                      <a:r>
                        <a:rPr lang="en-US" sz="1700" dirty="0" smtClean="0">
                          <a:effectLst/>
                          <a:latin typeface="Sylfaen" panose="010A0502050306030303" pitchFamily="18" charset="0"/>
                        </a:rPr>
                        <a:t>0</a:t>
                      </a: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,000 </a:t>
                      </a:r>
                      <a:r>
                        <a:rPr lang="ka-GE" sz="1700" dirty="0">
                          <a:effectLst/>
                          <a:latin typeface="Sylfaen" panose="010A0502050306030303" pitchFamily="18" charset="0"/>
                        </a:rPr>
                        <a:t>ლარამდე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ka-GE" sz="1700" dirty="0">
                        <a:effectLst/>
                        <a:latin typeface="Sylfaen" panose="010A0502050306030303" pitchFamily="18" charset="0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22 წლამდე </a:t>
                      </a:r>
                      <a:r>
                        <a:rPr lang="ka-GE" sz="16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150 ონკოლოგიური დაავადების მქონე ბავშვისა და ახალგაზრდის დიაგნოსტიკა და მკურნალობა (</a:t>
                      </a:r>
                      <a:r>
                        <a:rPr lang="ka-GE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32-35 საზღვარგარეთ) </a:t>
                      </a:r>
                      <a:r>
                        <a:rPr lang="ka-GE" sz="16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ka-GE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  <a:effectLst/>
                        </a:rPr>
                        <a:t>30-წლამდე ასაკის </a:t>
                      </a:r>
                      <a:r>
                        <a:rPr lang="ka-GE" sz="1600" b="0" dirty="0" smtClean="0">
                          <a:solidFill>
                            <a:schemeClr val="tx1"/>
                          </a:solidFill>
                          <a:effectLst/>
                          <a:latin typeface="Sylfaen"/>
                          <a:ea typeface="Sylfaen"/>
                          <a:cs typeface="Times New Roman"/>
                        </a:rPr>
                        <a:t>პაციენტებისათვის ძვლის ტვინის ტრანსპლანტაციის თანადაფინანსება საზღვარგარეთ (რეგიონების მასშტაბით)</a:t>
                      </a:r>
                      <a:endParaRPr lang="ka-GE" sz="16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600" b="0" dirty="0" smtClean="0">
                        <a:solidFill>
                          <a:schemeClr val="tx1"/>
                        </a:solidFill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600" b="0" dirty="0">
                        <a:solidFill>
                          <a:schemeClr val="tx1"/>
                        </a:solidFill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12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400,000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ლარამდე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 smtClean="0">
                        <a:effectLst/>
                        <a:latin typeface="Sylfaen" panose="010A0502050306030303" pitchFamily="18" charset="0"/>
                        <a:ea typeface="Sylfae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>
                        <a:effectLst/>
                        <a:latin typeface="Sylfaen" panose="010A0502050306030303" pitchFamily="18" charset="0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80 ონკოლოგიური პაციენტისათვის ძვირადღირებული მედიკამენტის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- მაბტერის ფინანსური ხელმისაწვდომობის გაზრდა (&gt;55% შემცირება)</a:t>
                      </a:r>
                      <a:endParaRPr lang="ka-GE" sz="160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12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Sylfaen" panose="010A0502050306030303" pitchFamily="18" charset="0"/>
                        </a:rPr>
                        <a:t>6</a:t>
                      </a: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10,000 ლარამდე</a:t>
                      </a:r>
                      <a:r>
                        <a:rPr lang="ka-GE" sz="17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210 ონკოლოგიური პაციენტისათვის ძვირადღირებული მედიკამენტის</a:t>
                      </a:r>
                      <a:r>
                        <a:rPr lang="ka-GE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- ჰერცეპტინის ფინანსური ხელმისაწვდომობის გაზრდა (&gt;30% შემცირება)</a:t>
                      </a:r>
                      <a:endParaRPr lang="ka-GE" sz="160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12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Sylfaen" panose="010A0502050306030303" pitchFamily="18" charset="0"/>
                        </a:rPr>
                        <a:t>8</a:t>
                      </a: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00,000 ლარამდე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30+ ასაკის პაციენტებისათვის ძვლის ტვინის ტრანსპლანტაციის თანადაფინანსება საზღვარგარეთ</a:t>
                      </a:r>
                      <a:endParaRPr lang="ka-GE" sz="160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20938" y="1865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a-GE" altLang="ka-G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7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90600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ka-GE" sz="3000" b="1" dirty="0" smtClean="0">
                <a:solidFill>
                  <a:schemeClr val="bg1"/>
                </a:solidFill>
              </a:rPr>
              <a:t>პრიორიტეტები ყოველთვიური დაფინანსების შესაბამისად</a:t>
            </a:r>
            <a:endParaRPr lang="ka-GE" sz="30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65810"/>
              </p:ext>
            </p:extLst>
          </p:nvPr>
        </p:nvGraphicFramePr>
        <p:xfrm>
          <a:off x="0" y="1116306"/>
          <a:ext cx="9144000" cy="5011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985"/>
                <a:gridCol w="7424015"/>
              </a:tblGrid>
              <a:tr h="123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900,000 ლარამდე</a:t>
                      </a:r>
                      <a:endParaRPr lang="ka-GE" sz="1700" dirty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>
                        <a:effectLst/>
                        <a:latin typeface="Sylfaen" panose="010A0502050306030303" pitchFamily="18" charset="0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ანტიეპილეფსიური</a:t>
                      </a:r>
                      <a:r>
                        <a:rPr lang="ka-GE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მედიკამენტები 18 წლამდე ეპილეფსიის რეზისტენტული და მძიმე ფორმით დაავადებული </a:t>
                      </a:r>
                      <a:r>
                        <a:rPr lang="ka-GE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1,000</a:t>
                      </a:r>
                      <a:r>
                        <a:rPr lang="ka-GE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ბავშვისათვის </a:t>
                      </a:r>
                      <a:endParaRPr lang="ka-GE" sz="1600" b="0" dirty="0">
                        <a:solidFill>
                          <a:schemeClr val="tx1"/>
                        </a:solidFill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59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1,000,000 ლარამდე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 smtClean="0">
                        <a:effectLst/>
                        <a:latin typeface="Sylfaen" panose="010A0502050306030303" pitchFamily="18" charset="0"/>
                        <a:ea typeface="Sylfae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>
                        <a:effectLst/>
                        <a:latin typeface="Sylfaen" panose="010A0502050306030303" pitchFamily="18" charset="0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  <a:effectLst/>
                          <a:latin typeface="Sylfaen"/>
                          <a:ea typeface="Sylfaen"/>
                          <a:cs typeface="Times New Roman"/>
                        </a:rPr>
                        <a:t>18-წლამდე ასაკის 200 ბავშვისათვის აუტიზმის</a:t>
                      </a:r>
                      <a:r>
                        <a:rPr lang="ka-GE" sz="1600" b="0" baseline="0" dirty="0" smtClean="0">
                          <a:solidFill>
                            <a:schemeClr val="tx1"/>
                          </a:solidFill>
                          <a:effectLst/>
                          <a:latin typeface="Sylfaen"/>
                          <a:ea typeface="Sylfaen"/>
                          <a:cs typeface="Times New Roman"/>
                        </a:rPr>
                        <a:t>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Sylfaen"/>
                          <a:ea typeface="Sylfaen"/>
                          <a:cs typeface="Times New Roman"/>
                        </a:rPr>
                        <a:t>ABA </a:t>
                      </a:r>
                      <a:r>
                        <a:rPr lang="ka-GE" sz="1600" b="0" baseline="0" dirty="0" smtClean="0">
                          <a:solidFill>
                            <a:schemeClr val="tx1"/>
                          </a:solidFill>
                          <a:effectLst/>
                          <a:latin typeface="Sylfaen"/>
                          <a:ea typeface="Sylfaen"/>
                          <a:cs typeface="Times New Roman"/>
                        </a:rPr>
                        <a:t>თერაპია </a:t>
                      </a:r>
                      <a:endParaRPr lang="ka-GE" sz="1600" b="0" dirty="0">
                        <a:solidFill>
                          <a:schemeClr val="tx1"/>
                        </a:solidFill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59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  <a:latin typeface="Sylfaen" panose="010A0502050306030303" pitchFamily="18" charset="0"/>
                        </a:rPr>
                        <a:t>1</a:t>
                      </a: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,050,000 ლარამდე</a:t>
                      </a:r>
                      <a:r>
                        <a:rPr lang="ka-GE" sz="17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პოსტ-ლიგვალური</a:t>
                      </a:r>
                      <a:r>
                        <a:rPr lang="ka-GE" sz="1600" baseline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 სმენის დაქვეითების მქონე 8-10 ბავშვისათვის კოხლეარული იმპლანტაცია  </a:t>
                      </a:r>
                      <a:endParaRPr lang="ka-GE" sz="1600" dirty="0" smtClean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60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12595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 smtClean="0">
                          <a:effectLst/>
                          <a:latin typeface="Sylfaen" panose="010A0502050306030303" pitchFamily="18" charset="0"/>
                        </a:rPr>
                        <a:t>შემდგომი გაფართოვებები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700" dirty="0">
                          <a:effectLst/>
                          <a:latin typeface="Sylfaen" panose="010A0502050306030303" pitchFamily="18" charset="0"/>
                        </a:rPr>
                        <a:t> </a:t>
                      </a: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a-GE" sz="1700" dirty="0" smtClean="0">
                        <a:effectLst/>
                        <a:latin typeface="Sylfaen" panose="010A05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60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ორგანოთა</a:t>
                      </a:r>
                      <a:r>
                        <a:rPr lang="ka-GE" sz="1600" baseline="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 (ღვიძლის, თირკმლის) </a:t>
                      </a:r>
                      <a:r>
                        <a:rPr lang="ka-GE" sz="1600" dirty="0" smtClean="0">
                          <a:effectLst/>
                          <a:latin typeface="Sylfaen"/>
                          <a:ea typeface="Sylfaen"/>
                          <a:cs typeface="Times New Roman"/>
                        </a:rPr>
                        <a:t>ტრანსპლანტაცია და სხვა განსაკუთრებით ძვირადღირებული ჩარევები </a:t>
                      </a:r>
                      <a:endParaRPr lang="ka-GE" sz="1600" dirty="0">
                        <a:effectLst/>
                        <a:latin typeface="Sylfaen"/>
                        <a:ea typeface="Sylfae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20938" y="1865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a-GE" altLang="ka-G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43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662" y="0"/>
            <a:ext cx="9166662" cy="1179240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ka-GE" sz="2000" b="1" dirty="0" smtClean="0">
                <a:solidFill>
                  <a:schemeClr val="bg1"/>
                </a:solidFill>
                <a:latin typeface="AcadMtavr" pitchFamily="2" charset="0"/>
              </a:rPr>
              <a:t>2014 წლის ივნისიდან </a:t>
            </a:r>
            <a:r>
              <a:rPr lang="ka-GE" sz="3000" b="1" dirty="0" smtClean="0">
                <a:solidFill>
                  <a:schemeClr val="bg1"/>
                </a:solidFill>
                <a:latin typeface="AcadMtavr" pitchFamily="2" charset="0"/>
              </a:rPr>
              <a:t/>
            </a:r>
            <a:br>
              <a:rPr lang="ka-GE" sz="3000" b="1" dirty="0" smtClean="0">
                <a:solidFill>
                  <a:schemeClr val="bg1"/>
                </a:solidFill>
                <a:latin typeface="AcadMtavr" pitchFamily="2" charset="0"/>
              </a:rPr>
            </a:br>
            <a:r>
              <a:rPr lang="ka-GE" sz="4000" b="1" dirty="0">
                <a:solidFill>
                  <a:schemeClr val="bg1"/>
                </a:solidFill>
                <a:latin typeface="AcadMtavr" pitchFamily="2" charset="0"/>
              </a:rPr>
              <a:t>პრემიერ-მინისტრის </a:t>
            </a:r>
            <a:r>
              <a:rPr lang="ka-GE" sz="4000" b="1" dirty="0" smtClean="0">
                <a:solidFill>
                  <a:schemeClr val="bg1"/>
                </a:solidFill>
                <a:latin typeface="AcadMtavr" pitchFamily="2" charset="0"/>
              </a:rPr>
              <a:t>ინიციატივა</a:t>
            </a:r>
            <a:endParaRPr lang="ka-GE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252520" cy="530120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ka-GE" sz="18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ka-GE" sz="1800" b="1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ka-GE" sz="1800" dirty="0" smtClean="0"/>
              <a:t>სახელმწიფოს</a:t>
            </a:r>
            <a:r>
              <a:rPr lang="ka-GE" sz="1800" dirty="0"/>
              <a:t>, საზოგადოებისა და კერძო სექტორის </a:t>
            </a:r>
            <a:r>
              <a:rPr lang="ka-GE" sz="1800" dirty="0" smtClean="0"/>
              <a:t>თანა-მონაწილეობით </a:t>
            </a:r>
            <a:r>
              <a:rPr lang="ka-GE" sz="1800" b="1" dirty="0">
                <a:solidFill>
                  <a:srgbClr val="CC0000"/>
                </a:solidFill>
              </a:rPr>
              <a:t>კატასტროფული სოციალური დანახარჯების რისკის წინაშე მდგარი მოქალაქეებისათვის </a:t>
            </a:r>
            <a:r>
              <a:rPr lang="ka-GE" sz="1800" dirty="0" smtClean="0"/>
              <a:t>ალტერნატიული/არასაბიუჯეტო </a:t>
            </a:r>
            <a:r>
              <a:rPr lang="ka-GE" sz="1800" dirty="0"/>
              <a:t>რესურსების </a:t>
            </a:r>
            <a:r>
              <a:rPr lang="ka-GE" sz="1800" dirty="0" smtClean="0"/>
              <a:t>მობილიზაცია</a:t>
            </a:r>
          </a:p>
          <a:p>
            <a:pPr>
              <a:spcBef>
                <a:spcPts val="0"/>
              </a:spcBef>
            </a:pPr>
            <a:endParaRPr lang="ka-GE" sz="1800" dirty="0"/>
          </a:p>
          <a:p>
            <a:pPr>
              <a:spcBef>
                <a:spcPts val="0"/>
              </a:spcBef>
            </a:pPr>
            <a:endParaRPr lang="ka-GE" sz="1800" dirty="0" smtClean="0"/>
          </a:p>
          <a:p>
            <a:pPr>
              <a:spcBef>
                <a:spcPts val="0"/>
              </a:spcBef>
            </a:pPr>
            <a:r>
              <a:rPr lang="ka-GE" sz="1800" dirty="0" smtClean="0"/>
              <a:t>სამოქალაქო </a:t>
            </a:r>
            <a:r>
              <a:rPr lang="ka-GE" sz="1800" dirty="0"/>
              <a:t>სოლიდარობის, კერძო სექტორის სოციალური პასუხისმგებლობის (Corporate Social Responsibility) და კერძო და საზოგადოებრივი სექტორის თანამშრომობის (Public Private Partnership) </a:t>
            </a:r>
            <a:r>
              <a:rPr lang="ka-GE" sz="1800" b="1" dirty="0">
                <a:solidFill>
                  <a:srgbClr val="CC0000"/>
                </a:solidFill>
              </a:rPr>
              <a:t>კონსოლიდირებული და გამჭირვალე მართვის მექანიზმის შექმნა </a:t>
            </a:r>
          </a:p>
          <a:p>
            <a:endParaRPr lang="ka-GE" sz="1800" dirty="0" smtClean="0"/>
          </a:p>
          <a:p>
            <a:pPr marL="0" indent="0">
              <a:buNone/>
            </a:pPr>
            <a:endParaRPr lang="ka-GE" sz="1800" dirty="0" smtClean="0"/>
          </a:p>
          <a:p>
            <a:pPr lvl="1"/>
            <a:endParaRPr lang="ka-GE" sz="1800" dirty="0" smtClean="0"/>
          </a:p>
          <a:p>
            <a:pPr marL="457200" lvl="1" indent="0">
              <a:buNone/>
            </a:pPr>
            <a:endParaRPr lang="ka-GE" sz="1800" dirty="0" smtClean="0"/>
          </a:p>
          <a:p>
            <a:pPr marL="0" indent="0">
              <a:buNone/>
            </a:pPr>
            <a:endParaRPr lang="ka-GE" sz="1800" dirty="0"/>
          </a:p>
          <a:p>
            <a:pPr lvl="1"/>
            <a:endParaRPr lang="ka-GE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21479"/>
            <a:ext cx="2314802" cy="113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81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19050" cy="5661248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ka-GE" sz="1800" dirty="0" smtClean="0"/>
              <a:t>საქართველოს გაწევრიანება ინოვაციური დაფინანსების გლობალურ გუნდში</a:t>
            </a:r>
          </a:p>
          <a:p>
            <a:pPr lvl="1"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marL="457200" lvl="1" indent="0">
              <a:buNone/>
            </a:pPr>
            <a:endParaRPr lang="ka-GE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ka-GE" sz="1800" dirty="0" smtClean="0"/>
              <a:t>გაეროს </a:t>
            </a:r>
            <a:r>
              <a:rPr lang="ka-GE" sz="1800" dirty="0"/>
              <a:t>სააგენტოებთან </a:t>
            </a:r>
            <a:r>
              <a:rPr lang="ka-GE" sz="1800" dirty="0" smtClean="0"/>
              <a:t>თანამშრომლობითი პროექტები</a:t>
            </a:r>
            <a:r>
              <a:rPr lang="en-US" sz="1800" dirty="0" smtClean="0"/>
              <a:t> (</a:t>
            </a:r>
            <a:r>
              <a:rPr lang="ka-GE" sz="1800" dirty="0" smtClean="0"/>
              <a:t>შშმპ) </a:t>
            </a:r>
            <a:endParaRPr lang="ka-GE" sz="1800" dirty="0"/>
          </a:p>
          <a:p>
            <a:pPr lvl="1"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ka-GE" sz="1800" dirty="0" smtClean="0"/>
              <a:t>აშშ მთავრობასთან თანამშრომლობა - </a:t>
            </a:r>
            <a:r>
              <a:rPr lang="en-US" sz="1800" dirty="0" smtClean="0"/>
              <a:t>NIH</a:t>
            </a:r>
            <a:r>
              <a:rPr lang="ka-GE" sz="1800" dirty="0"/>
              <a:t>, </a:t>
            </a:r>
            <a:r>
              <a:rPr lang="en-US" sz="1800" dirty="0"/>
              <a:t>NCI, USAID, </a:t>
            </a:r>
            <a:r>
              <a:rPr lang="ka-GE" sz="1800" dirty="0" smtClean="0"/>
              <a:t>სახ. დეპარტამენტი</a:t>
            </a:r>
          </a:p>
          <a:p>
            <a:pPr lvl="1">
              <a:buFont typeface="Arial" panose="020B0604020202020204" pitchFamily="34" charset="0"/>
              <a:buChar char="•"/>
            </a:pPr>
            <a:endParaRPr lang="ka-GE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ka-GE" sz="1800" dirty="0" smtClean="0"/>
              <a:t>საუნივერსიტეტო კლინიკებთან </a:t>
            </a:r>
            <a:r>
              <a:rPr lang="ka-GE" sz="1800" dirty="0" smtClean="0"/>
              <a:t>თანამშრომლობა</a:t>
            </a:r>
          </a:p>
          <a:p>
            <a:pPr marL="457200" lvl="1" indent="0">
              <a:buNone/>
            </a:pPr>
            <a:endParaRPr lang="ka-G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ka-GE" sz="1800" dirty="0" smtClean="0"/>
              <a:t>ქართული სამედიცინო დიასპორის მობილიზაცია </a:t>
            </a:r>
            <a:endParaRPr lang="ka-GE" sz="1800" dirty="0"/>
          </a:p>
          <a:p>
            <a:pPr marL="0" indent="0">
              <a:buNone/>
            </a:pPr>
            <a:endParaRPr lang="ka-GE" sz="1800" dirty="0"/>
          </a:p>
          <a:p>
            <a:endParaRPr lang="ka-G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589240"/>
            <a:ext cx="2314802" cy="113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800" b="1" dirty="0" smtClean="0">
                <a:solidFill>
                  <a:schemeClr val="bg1"/>
                </a:solidFill>
              </a:rPr>
              <a:t>საერთაშორისო თანამშრომლობების განვითარება </a:t>
            </a:r>
            <a:endParaRPr lang="ka-GE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Home page">
            <a:hlinkClick r:id="rId4" tooltip="hom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988840"/>
            <a:ext cx="9119050" cy="117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1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30083" y="0"/>
            <a:ext cx="9066579" cy="13407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შესაძლო </a:t>
            </a:r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თანამშრომლობ</a:t>
            </a:r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ა თბილისის სახელმწიფო სამედიცინო უნივერსიტეტთან </a:t>
            </a:r>
            <a:endParaRPr lang="ka-GE" sz="2500" b="1" dirty="0" smtClean="0">
              <a:solidFill>
                <a:schemeClr val="bg1"/>
              </a:solidFill>
              <a:latin typeface="AcadMtavr" pitchFamily="2" charset="0"/>
            </a:endParaRPr>
          </a:p>
        </p:txBody>
      </p:sp>
      <p:pic>
        <p:nvPicPr>
          <p:cNvPr id="4" name="Picture 3" descr="http://solidaroba.ge/Repository/25/d0a27813-19b2-471b-89c0-c23ebe3404d7.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79791"/>
            <a:ext cx="5112568" cy="39604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61022" y="6021288"/>
            <a:ext cx="788436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500" b="1" dirty="0" smtClean="0">
                <a:solidFill>
                  <a:srgbClr val="0070C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>4 წლის ნიკოლოზი დედასთან ერთად საზღვარგარეთ ძვლის ტვინის ტრანსპლანტაციისათვის გამგზავრების წინ</a:t>
            </a:r>
            <a:endParaRPr lang="en-US" sz="1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05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34294"/>
            <a:ext cx="4040188" cy="885775"/>
          </a:xfrm>
          <a:solidFill>
            <a:srgbClr val="CC0000"/>
          </a:solidFill>
        </p:spPr>
        <p:txBody>
          <a:bodyPr>
            <a:normAutofit/>
          </a:bodyPr>
          <a:lstStyle/>
          <a:p>
            <a:pPr algn="ctr"/>
            <a:r>
              <a:rPr lang="ka-GE" dirty="0" smtClean="0">
                <a:solidFill>
                  <a:schemeClr val="bg1"/>
                </a:solidFill>
              </a:rPr>
              <a:t>თანამშრომელთა მხრიდან მცირე დონაციები </a:t>
            </a:r>
            <a:endParaRPr lang="ka-GE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52117"/>
            <a:ext cx="4040188" cy="3273227"/>
          </a:xfrm>
        </p:spPr>
        <p:txBody>
          <a:bodyPr/>
          <a:lstStyle/>
          <a:p>
            <a:r>
              <a:rPr lang="ka-GE" sz="2000" dirty="0" smtClean="0"/>
              <a:t>ყოველთვიური ხელფასიდან ნებაყოფლობით, სურვილის შემთხვევაში 1 ლარი +</a:t>
            </a:r>
          </a:p>
          <a:p>
            <a:pPr marL="0" indent="0">
              <a:buNone/>
            </a:pPr>
            <a:endParaRPr lang="ka-GE" sz="2000" dirty="0" smtClean="0"/>
          </a:p>
          <a:p>
            <a:r>
              <a:rPr lang="ka-GE" sz="2000" dirty="0" smtClean="0"/>
              <a:t>სასწავლო პროცესში ფონდის შესახებ ინფორმაციის სტუდენტებისათვის მიწოდება </a:t>
            </a:r>
          </a:p>
          <a:p>
            <a:endParaRPr lang="ka-GE" sz="2000" dirty="0" smtClean="0"/>
          </a:p>
          <a:p>
            <a:endParaRPr lang="ka-GE" sz="20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52117"/>
            <a:ext cx="4041775" cy="3273227"/>
          </a:xfrm>
        </p:spPr>
        <p:txBody>
          <a:bodyPr>
            <a:normAutofit/>
          </a:bodyPr>
          <a:lstStyle/>
          <a:p>
            <a:r>
              <a:rPr lang="ka-GE" sz="2000" dirty="0" smtClean="0"/>
              <a:t>თითოეული სტუდენტის სწავლის საფასურიდან სიმბოლური დონაცია (წლიური 12 ლარი)  </a:t>
            </a:r>
            <a:endParaRPr lang="en-US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0083" y="0"/>
            <a:ext cx="9174083" cy="13407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შესაძლო თანამშრომლობა </a:t>
            </a:r>
            <a:r>
              <a:rPr lang="ka-GE" sz="2500" b="1" dirty="0">
                <a:solidFill>
                  <a:schemeClr val="bg1"/>
                </a:solidFill>
                <a:latin typeface="AcadMtavr" pitchFamily="2" charset="0"/>
              </a:rPr>
              <a:t>თბილისის სახელმწიფო სამედიცინო </a:t>
            </a:r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უნივერსიტეტთან </a:t>
            </a:r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(1</a:t>
            </a:r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)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645025" y="1934295"/>
            <a:ext cx="4041775" cy="885825"/>
          </a:xfrm>
          <a:solidFill>
            <a:srgbClr val="CC0000"/>
          </a:solidFill>
        </p:spPr>
        <p:txBody>
          <a:bodyPr>
            <a:normAutofit fontScale="85000" lnSpcReduction="20000"/>
          </a:bodyPr>
          <a:lstStyle/>
          <a:p>
            <a:pPr algn="ctr"/>
            <a:r>
              <a:rPr lang="ka-GE" dirty="0" smtClean="0">
                <a:solidFill>
                  <a:schemeClr val="bg1"/>
                </a:solidFill>
              </a:rPr>
              <a:t>კომერციული </a:t>
            </a:r>
          </a:p>
          <a:p>
            <a:pPr algn="ctr"/>
            <a:r>
              <a:rPr lang="ka-GE" dirty="0" smtClean="0">
                <a:solidFill>
                  <a:schemeClr val="bg1"/>
                </a:solidFill>
              </a:rPr>
              <a:t>სასწავლო პროგრამებიდან კონტრიბუცია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8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34294"/>
            <a:ext cx="4040188" cy="885775"/>
          </a:xfrm>
          <a:solidFill>
            <a:srgbClr val="CC0000"/>
          </a:solidFill>
        </p:spPr>
        <p:txBody>
          <a:bodyPr>
            <a:normAutofit fontScale="85000" lnSpcReduction="10000"/>
          </a:bodyPr>
          <a:lstStyle/>
          <a:p>
            <a:pPr algn="ctr"/>
            <a:r>
              <a:rPr lang="ka-GE" dirty="0" smtClean="0">
                <a:solidFill>
                  <a:schemeClr val="bg1"/>
                </a:solidFill>
              </a:rPr>
              <a:t>საზოგადოებისათვის ცნობილის ექიმების ჩართულობა </a:t>
            </a:r>
            <a:endParaRPr lang="ka-GE" dirty="0" smtClean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252117"/>
            <a:ext cx="4040188" cy="3273227"/>
          </a:xfrm>
        </p:spPr>
        <p:txBody>
          <a:bodyPr/>
          <a:lstStyle/>
          <a:p>
            <a:r>
              <a:rPr lang="ka-GE" sz="2000" dirty="0" smtClean="0"/>
              <a:t>ფონდის სოციალურ რგოლებში მონაწილეობა </a:t>
            </a:r>
            <a:endParaRPr lang="ka-GE" sz="2000" dirty="0"/>
          </a:p>
          <a:p>
            <a:endParaRPr lang="ka-GE" sz="2000" dirty="0"/>
          </a:p>
          <a:p>
            <a:r>
              <a:rPr lang="ka-GE" sz="2000" dirty="0" smtClean="0"/>
              <a:t>ფონდის შეხვედრებში </a:t>
            </a:r>
            <a:r>
              <a:rPr lang="ka-GE" sz="2000" dirty="0"/>
              <a:t>მონაწილეობა</a:t>
            </a:r>
          </a:p>
          <a:p>
            <a:endParaRPr lang="ka-GE" sz="2000" dirty="0"/>
          </a:p>
          <a:p>
            <a:endParaRPr lang="ka-GE" sz="2000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252117"/>
            <a:ext cx="4041775" cy="3273227"/>
          </a:xfrm>
        </p:spPr>
        <p:txBody>
          <a:bodyPr>
            <a:normAutofit/>
          </a:bodyPr>
          <a:lstStyle/>
          <a:p>
            <a:r>
              <a:rPr lang="ka-GE" sz="2000" dirty="0"/>
              <a:t>ფონდისათვის სოციალური რგოლის მომზადება </a:t>
            </a:r>
          </a:p>
          <a:p>
            <a:pPr marL="0" indent="0">
              <a:buNone/>
            </a:pPr>
            <a:endParaRPr lang="ka-GE" sz="2000" dirty="0"/>
          </a:p>
          <a:p>
            <a:r>
              <a:rPr lang="ka-GE" sz="2000" dirty="0"/>
              <a:t>ფონდის  სოციალური რგოლებისა და ანგარიშების გავრცელება </a:t>
            </a:r>
            <a:endParaRPr lang="ka-GE" sz="2000" dirty="0" smtClean="0"/>
          </a:p>
          <a:p>
            <a:endParaRPr lang="ka-GE" sz="2000" dirty="0" smtClean="0"/>
          </a:p>
          <a:p>
            <a:r>
              <a:rPr lang="ka-GE" sz="2000" dirty="0" smtClean="0"/>
              <a:t>საქველმოქმედო ღონისძიებების ორგანიზება </a:t>
            </a:r>
            <a:endParaRPr lang="ka-GE" sz="2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0083" y="0"/>
            <a:ext cx="9174083" cy="134076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შესაძლო თანამშრომლობა </a:t>
            </a:r>
            <a:r>
              <a:rPr lang="ka-GE" sz="2500" b="1" dirty="0">
                <a:solidFill>
                  <a:schemeClr val="bg1"/>
                </a:solidFill>
                <a:latin typeface="AcadMtavr" pitchFamily="2" charset="0"/>
              </a:rPr>
              <a:t>თბილისის სახელმწიფო სამედიცინო </a:t>
            </a:r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უნივერსიტეტთან </a:t>
            </a:r>
            <a:r>
              <a:rPr lang="ka-GE" sz="2500" b="1" dirty="0" smtClean="0">
                <a:solidFill>
                  <a:schemeClr val="bg1"/>
                </a:solidFill>
                <a:latin typeface="AcadMtavr" pitchFamily="2" charset="0"/>
              </a:rPr>
              <a:t>(2)</a:t>
            </a:r>
            <a:endParaRPr lang="ka-GE" sz="2500" b="1" dirty="0" smtClean="0">
              <a:solidFill>
                <a:schemeClr val="bg1"/>
              </a:solidFill>
              <a:latin typeface="AcadMtavr" pitchFamily="2" charset="0"/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645025" y="1934295"/>
            <a:ext cx="4041775" cy="885825"/>
          </a:xfrm>
          <a:solidFill>
            <a:srgbClr val="CC0000"/>
          </a:solidFill>
        </p:spPr>
        <p:txBody>
          <a:bodyPr>
            <a:normAutofit lnSpcReduction="10000"/>
          </a:bodyPr>
          <a:lstStyle/>
          <a:p>
            <a:pPr algn="ctr"/>
            <a:r>
              <a:rPr lang="ka-GE" dirty="0">
                <a:solidFill>
                  <a:schemeClr val="bg1"/>
                </a:solidFill>
              </a:rPr>
              <a:t>სტუდენტების </a:t>
            </a:r>
          </a:p>
          <a:p>
            <a:pPr algn="ctr"/>
            <a:r>
              <a:rPr lang="ka-GE" dirty="0">
                <a:solidFill>
                  <a:schemeClr val="bg1"/>
                </a:solidFill>
              </a:rPr>
              <a:t>ჩართულობა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662" y="0"/>
            <a:ext cx="9166662" cy="1179240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ka-GE" sz="3700" b="1" dirty="0" smtClean="0">
                <a:solidFill>
                  <a:schemeClr val="bg1"/>
                </a:solidFill>
              </a:rPr>
              <a:t>პროექტის აქტუალურობა</a:t>
            </a:r>
            <a:endParaRPr lang="ka-GE" sz="37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252520" cy="530120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ka-GE" sz="1800" b="1" dirty="0" smtClean="0">
                <a:solidFill>
                  <a:srgbClr val="CC0000"/>
                </a:solidFill>
              </a:rPr>
              <a:t>საზოგადოების ინტერესი ჯანდაცვისა და სოციალურ ფონდებთან დაკავშირებით</a:t>
            </a:r>
            <a:endParaRPr lang="en-US" sz="1800" b="1" dirty="0" smtClean="0">
              <a:solidFill>
                <a:srgbClr val="CC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ka-GE" sz="1800" b="1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ka-GE" sz="1700" dirty="0" smtClean="0"/>
              <a:t>გიორგი ყორღანაშვილი, დიტო ცინცაძის ფონდი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ka-GE" sz="1700" dirty="0" smtClean="0"/>
              <a:t>ინდივიდუალური საბანკო ანგარიშები </a:t>
            </a:r>
          </a:p>
          <a:p>
            <a:pPr marL="457200" lvl="1" indent="0">
              <a:spcBef>
                <a:spcPts val="0"/>
              </a:spcBef>
              <a:buNone/>
            </a:pPr>
            <a:endParaRPr lang="ka-GE" sz="18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ka-GE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ka-GE" sz="1800" b="1" dirty="0" smtClean="0">
                <a:solidFill>
                  <a:srgbClr val="CC0000"/>
                </a:solidFill>
              </a:rPr>
              <a:t>ჯანდაცვის გაორმაგებული ბიუჯეტი </a:t>
            </a:r>
            <a:r>
              <a:rPr lang="en-US" sz="1800" b="1" dirty="0" smtClean="0">
                <a:solidFill>
                  <a:srgbClr val="CC0000"/>
                </a:solidFill>
              </a:rPr>
              <a:t>vs.</a:t>
            </a:r>
            <a:r>
              <a:rPr lang="ka-GE" sz="1800" b="1" dirty="0" smtClean="0">
                <a:solidFill>
                  <a:srgbClr val="CC0000"/>
                </a:solidFill>
              </a:rPr>
              <a:t> ძვირადღირებული მკურნალობის პრობლემა</a:t>
            </a:r>
            <a:r>
              <a:rPr lang="ka-GE" sz="1800" dirty="0" smtClean="0">
                <a:solidFill>
                  <a:srgbClr val="CC0000"/>
                </a:solidFill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endParaRPr lang="ka-GE" sz="1800" dirty="0" smtClean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a-GE" sz="1700" dirty="0" smtClean="0"/>
              <a:t>საყოველთაოს საბაზისო პაკეტი თითოეული მოქალაქესათვის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a-GE" sz="1700" dirty="0" smtClean="0"/>
              <a:t>ონკოქირურგია 15,000 ლარი, ქიმიო- და სხივური თერაპია 12,000 ლარი </a:t>
            </a:r>
          </a:p>
          <a:p>
            <a:pPr marL="0" indent="0">
              <a:spcBef>
                <a:spcPts val="0"/>
              </a:spcBef>
              <a:buNone/>
            </a:pPr>
            <a:endParaRPr lang="ka-GE" sz="1700" dirty="0" smtClean="0"/>
          </a:p>
          <a:p>
            <a:pPr marL="0" indent="0">
              <a:spcBef>
                <a:spcPts val="0"/>
              </a:spcBef>
              <a:buNone/>
            </a:pPr>
            <a:endParaRPr lang="ka-GE" sz="17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CC0000"/>
                </a:solidFill>
              </a:rPr>
              <a:t>UNDP</a:t>
            </a:r>
            <a:r>
              <a:rPr lang="ka-GE" sz="1800" b="1" dirty="0" smtClean="0">
                <a:solidFill>
                  <a:srgbClr val="CC0000"/>
                </a:solidFill>
              </a:rPr>
              <a:t> 2012  და </a:t>
            </a:r>
            <a:r>
              <a:rPr lang="en-US" sz="1800" b="1" dirty="0" smtClean="0">
                <a:solidFill>
                  <a:srgbClr val="CC0000"/>
                </a:solidFill>
              </a:rPr>
              <a:t>UNICEF </a:t>
            </a:r>
            <a:r>
              <a:rPr lang="ka-GE" sz="1800" b="1" dirty="0" smtClean="0">
                <a:solidFill>
                  <a:srgbClr val="CC0000"/>
                </a:solidFill>
              </a:rPr>
              <a:t>2013  ანგარიშები</a:t>
            </a:r>
            <a:endParaRPr lang="en-US" sz="1800" b="1" dirty="0" smtClean="0">
              <a:solidFill>
                <a:srgbClr val="CC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ka-GE" sz="1800" b="1" dirty="0" smtClean="0">
              <a:solidFill>
                <a:srgbClr val="CC000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a-GE" sz="1700" dirty="0" smtClean="0"/>
              <a:t>მოსახლეობის 70% სოციალურ-ეკონომიკური რისკის ქვეშ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ka-GE" sz="1700" dirty="0" smtClean="0"/>
              <a:t>ბავშვთა</a:t>
            </a:r>
            <a:r>
              <a:rPr lang="en-US" sz="1700" dirty="0" smtClean="0"/>
              <a:t> 6%</a:t>
            </a:r>
            <a:r>
              <a:rPr lang="ka-GE" sz="1700" dirty="0" smtClean="0"/>
              <a:t> უკიდურეს სიღარიბეში</a:t>
            </a:r>
          </a:p>
          <a:p>
            <a:endParaRPr lang="ka-GE" sz="1800" dirty="0" smtClean="0"/>
          </a:p>
          <a:p>
            <a:pPr marL="0" indent="0">
              <a:buNone/>
            </a:pPr>
            <a:endParaRPr lang="ka-GE" sz="1800" dirty="0" smtClean="0"/>
          </a:p>
          <a:p>
            <a:pPr lvl="1"/>
            <a:endParaRPr lang="ka-GE" sz="1800" dirty="0" smtClean="0"/>
          </a:p>
          <a:p>
            <a:pPr marL="457200" lvl="1" indent="0">
              <a:buNone/>
            </a:pPr>
            <a:endParaRPr lang="ka-GE" sz="1800" dirty="0" smtClean="0"/>
          </a:p>
          <a:p>
            <a:pPr marL="0" indent="0">
              <a:buNone/>
            </a:pPr>
            <a:endParaRPr lang="ka-GE" sz="1800" dirty="0"/>
          </a:p>
          <a:p>
            <a:pPr lvl="1"/>
            <a:endParaRPr lang="ka-GE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721479"/>
            <a:ext cx="2314802" cy="1137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966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SEhUUExQUFRUXFB4YGBgXGBoXFhgdFhYdGBcYHx0bHSgiGBomHB0XIjEhKCkrLi4uGB80ODMsNygtLisBCgoKDg0OGBAQGiseHiUsNywsLCwsLCwsKywsLCwsLSwsLCwsLCwsLCwsLCsrLCssLCwsLCwsKzcsLCwsLCw3LP/AABEIAJIAwAMBIgACEQEDEQH/xAAbAAABBQEBAAAAAAAAAAAAAAAAAQMEBQYCB//EAD0QAAIBAwIEBQEFBwIFBQAAAAECAwAEERIhBQYxQRMiUWFxMgcUgZGhI0KxwdHh8DNSFWJyc/EXNZKisv/EABgBAQEBAQEAAAAAAAAAAAAAAAABAgME/8QAIhEBAQACAQQDAAMAAAAAAAAAAAECESEDEhMxQVFhInGB/9oADAMBAAIRAxEAPwD3GiiigKKKKAopM1Hvr1IkaRzhV69z7AAbk57UDs0gUEnoASe/TeoVzxeKONZHYqHxpGltTZGQAoGonHbFZjiXHGeVZ45Wjht28O6iK/tBrKsHbOQqqADkdmbpiurO1lkfxIHV1ikMsDsSY5UnBDx6xkgqwJBAOxXrmjncvpZ3PMmWiS3TxzNG8iNq0R4iKhgTgkN5hgY9fSq3jXNcggWW3CljA0xidGdyE2ZSyMBGM5Go537Va8K4CUKSSEeIJZJD4eyAzDDKM7leh7ZIzXVxy9aEAOikDUN2O4kbU6kZ3Utvg7UNZVxwiUNeXLDoYbcj8RKf51HRJLua4HjyQpC/hIIioOdCsXYsDk+YYHTA71cQCCMlk0AlVUkdSqZ0D4GT+dRpeEQyS+KjMkh06jG5XWFOwYDY/wAcVTVcRcwxawmJCNfheLp/ZmToVz6526Yzt1q4SYHOCDg4ON8H0+azzcuuDgS5hWUzLFoAJkLFwGkzums5xpz7kVWW/DPuskLvhCkclxd3G4VyRgoSeoyS2OwjFQlsbYNXVYfgnEGiPjX0jCSRdaINeUixj9pEoKxkbEtuMk77VtY5ARkHIO4PY56H3o1jls5RSZpaNCiiigKKKKAooooCiiigKKKaklA6kD5OKCPfX6x6QxwXcIg7sT7fhk+gFZeyu7pmkcs3jI5WW1yuAjf6bxMQMnHmDHIPmGxG1a3E/vchWdkXRLpj0rpuIJy2ECZJLkIcscBcHuM1toI9Ch5dDShNLOq6dQznAGScZ3xmjlvuVHLfLAtfO8gkYRCEELoBRSTlhk63JJJY+uwG+bR7/fTEuo+vYU2itOck6U7Ad6sY0WNdsAVW5JEIWUj/AOo5A9BTycLjHbPya4biWTiNSx9e1IFnbqVQfrRowluglcEDSFHXoKUxQMdIOD7U2ls5lYa9wNzjrT6xzJuAjfhg1qoU20qfQ+oejdaQXSSApKoGdirbqfzpxOJr0cFD+dIWSby4yMbHuKgqONcvB5pJSSVkjAYrkTJoDf6bDOdQOCp/tUWzv5LcxtPIEWYaY7RYy8iqi7AFTuwG7dRuAOm94kzQkK51Keh7iovG+ECSRZs+URsrrgliuQ4ZCCCkgYDHz+UYs+YuLK8SVFdCGVhkH/O9SKxnCrya3eCN0RIpPIkJbVcL1ZpnO4Y/7gNhnqc1sVNRrG7d0UUUaFFFFAUUUUBRXGqjVRNlY1jOa1inlBdLkfd2z40KhtDMoOCMFnA8rYwRkDIOK1HEo5WT9i6I+cgupdduoIBB39c1mrHh8q3Goxvbu7apHhYS28uOupWAKMR3x+JoznfhZ8CsmJM8zwSsQBHJHFoOjrkksSSc+oAx0qTjx39EX9ae4lIVUKOrHAqRbxBFx6daqyaQZgYDqXdD1X+lJFE0/mc4XsBSxJ4zlz9C/SPWuZ28Bsr9Lfu+h9aqrFisY7KKif8AFAfoRmrm1tdeJJDqJ6DsKmPMidSF9qhtVxXTCVjoOcDI9Klx8TXowZT8UxBdp4rNnYgYO9WGUkHZhVoj3ul1wDkkEqfjqP7VSwu0bAgb+h71N4jaeGMqTgn6c9/UUk6eKodfqUYYd9qsok2tsJBrfBLf/UUto5ibw26H6TUPhN1pbSfpb+NWfEbfWu31DcGpRRcY4YBcI4LxiXV40ynz4jUGOPUc+FH9ZOMdO2akcr8WhkBjjuDNgsUJVgSgIGzEYl0nbUPbPrUu7thd2rxscCRCrEdsjr/ao/D+CCObxncl9ONI8sSswXxWUdctpXYk4xt1NZY57l8KWuVNdCjoKKKKAooooPEOROXJeIxSyPfXURSYx4WRjnCK2d2/5iK1HHrZYLjhkT3sqMnlC6Wb7xhkB1kNgduufqrJ/Z3yVHxCGaR7i5iKzlAIWVQfIjZOVO++Pwq956tvCv8Ag8YJYJ5QT1Oloxk++1HiwmsJdNhxbne0tpXimkKOiajlTgg9AD3bptXPLfOtrfOyQswdRq0sukkdMj+dZK5s0l5kAdQwWEOARndV2/jTksKpzImkAaoMnG2TpO/6D8hVdPJlv/dLjmDnm1tropKXLRjcKpOMjO5+N6srjmiCWzNxG+qLB1EA6gF+oY656be9ZbhfG7q7uLsWMFqsayFZJZskuQSvRcZ2H5Y9aznKeTY8SU4wrOcL9I8u+n22oeTKXhuP/Uvh8SIBIzZXPlQkjP8Au9CeuKubTicJhN47r4RUkOT5Qv8AXtWH4Fw6NeX3OhdUscjscDORnG/tgVmOM3j/APALaNc48dtXwA5UfGrT+lE8mU9/T0DhPPdtNOIbZnOvONSEDbc4JO340xyC0Ki+ka5e5CSFm1qy+HjUSqhicj49KsOE28aRReEqhAo0kAdwN8+/rWG5Kz4PFAM7s23rtJWtL3WWb5ayT7RuHo2vWzBhsqxkkYONx2PtV+L+3e2++ROEj0ltWcDA65B6GsLyLwdG4PJJoVi6y6yRljpBUdewxtWZW4f/AIFgE4+8YPxn+ZxRny5a5+noNl9o1i7M8sjAqPKGQgHHp6n2q/t+IJIsdxBnwpV1AkEZGfTtWA5gt4BwdSoTAjRkIxnUcd+pJ82a0/ITluH28edvB2GO+o4p8t4Z23VXfMlwkaqwVnkYHRHGBqfSNRxkjoN8/HrVtwm6MsSOQykqMq2zDbofesJfyzPxaDS8QENpJIupWKqkjBTqwwy2FG4xTEXOssdib8BfA8cBYsHWY2bTq1Z+vq2MY7VPbc6k23tj5JJE7fUP8/zpVBzJw8NOXltlukMYEYZ0CxHJ15Dny58vnGTtjG29fdcYvWv5beNbdZPCDxM2plUZYAPgjJbbHpv1rTccsTIqHwIp2U7CQ6VXI3b6WzuB2qUt7pwd5a2tolMqzMqBXdW1Asow2+Tk59d6tqpeWeFvbpIH8NdchcJECI4wVA0rn1ILH3Y1dVHTH0KKKKKKKKKDN8l8qrw6KSNJGkDymTLAAglVXG3by/qa55i5TW7uba4aR0NuSQoAIbJB3z8dq0uKDRnsmtfDGcc4GLe4m4qGZpI7dh4RwEOlfXGa8/teO3k94vE0sXdUQxkRksNhg4OMk79AK9W50bNhdf8AYf8A/JrPfYx/7cP+6/8AGq4Z4fzmM/tkOUrG3vp5hBc3No0jFpLcEYcaiWCt8k7dRmtXwzkRbdbm2SZtNwNyVHkGCMD129ay/HoxBx+Ax4XU6FgNvqLA/mtc80ccS74lJFcXT21rDlB4ZKlyMZ3AO5JPwB71YxjZjOZy26cteDZCz8YspRk1YAI1582PbNNcO5Phjs2tZS0kRLAMRpfOdQYY6Y9aw/K/F1jvlt4rh7i3kUhdZJZWCkgAkex7elXP2dXrwcRubKZ3dWBMZkZmI09Maj+8jb/9PzT4bmeN1x+HeB8oG2kjYXU7RxkkRnAQ7Eb49KtuAcsw2y3SpLI/3kHUWUApkN9Pr9Xes5ynei6vLy7eRjbwKVjAY6W67gZwfKM/Dg1neH3UN2Hmv76SFy3kjjYgKOuehB9B06H1pwz3YyenqvAuEJZ8NkgjZ3VUkIZwATqBb93bvWC5KjibhLifPhZctjqAMHIx3H8qk8jcxSS2t5bPJ4ohUmOT1Rg4+SMqDv61C5SvhBwaSQqHwzjSwypLEBQR6VYd0tln0pOL2VlFbkRXclyxOIo87ISRliqgDOPjr0r1LkqyeO1hjLaXSEZHzkkfrWB5W+z8XUCzNM6vJ5k0hQq77Fsj19CKsuUONyyW99DM7GW2QhXzu2rWpBPqCnX/AJqM9K6y3YvuWYnub66mw6xpCtuC6FNRDMXAz1HTzDY5p+w5KXQlv4pMFvKHSPSAWYElNTfvKp3GAOm+ayH2f8Al4lbOZry5jiicqgR9yxUMzMWzqUZAx871Z/ZlxSZJryylcv4aMysSSQUOkjJ7EEH2qbbxznG57bG14H4V+1w0hdpUVcEABRHnGO5zn9K1NeDfZ1waXicTrLd3KqmCNLkkuyDcls5UADb1JqZyHwyfiSy2813cJDbnbw2wzs5bYs2SVGnOPep7anV1xI9t1UFhXkv2X8akhj4hHK7SLagsCxJ+nWrAZ3AOgHHaqDhd3b3gebiPEZoZWY6I0YqqDttg7fGOlF8/E49vedVGqvJeTuYZpuG8QillLvbxtokBIYqUbSc9eoJB64IqHyXy1NxO0Lz3lwqqzLEqv3/eZyc6xnG3zQ83rU29mzWe4DzbDdzzwRBiYPrYjSCSzLgZ67qaw/2Xyy8RsLi3lnmUK6aJEb9qgYZ0hjnuvfPWqX7O+XRcXtyhnnj+7yKQUYAyaZW2k28wOnf5NRL1bbjr5e60hpaQ0ehm+ZFZ7a7gVSztE3hgdW1L9I981gOVrni9lb/d4eHE+YtrkPQsehAYbfiK9N4xB0cdtj7ehp7h17rGG+oenf3rWuHLPDd3t5xy5ybcfe/vfEGBlbOhQc4bGATjYY6ACofHOA3Nlevcx24uYpc602JU7ZIz8Zz7mvTr4amZO+zJ89x+hp+3dZo9/g/NE8WOtPOuBXM0s3msVtowpIdgNZbbAHoMZ9fmoHO/BrkzxXVmjNIFKvpxkbeU7npgkflXoF9ZGM9cqds/yNRACfU/FbnovSlx1aruR+UzFYrHIukupLKQM5fYg/C4H4Vl+DWt3wovDJw/73FqzHIoUkfjjodtjjofWvT4Z3iA1AsnY43HsaOKT61GgggHcd6wXpThleDJJcQ3DzW0dozArFGunW40HdvfUcY2qn5Z5ac8Ke1udUMjMxCt+4cgqxxnNasUVrtPFOGH4TccUsYfA+5eLoJ8ORG1Jue+D5gD06e9T+UeVZLe2vJ5/wDUliYsvXGAzb46nLEnHtWqXqM9M1KvVPhMgb9nIrLkjOnUpBqWJ4v15TyFxa9trV/AtjcxSyYAU+ZJFUA5A6qRp/I1q/s65YuY3ubu6XRLKjKqHGoajqYn03CgDPQGrz7O+VjZQlWfXmQspxp6gA7Z9q0XE5TgIv1NUTp9LUm2E+xPg89tbzePE0bNIukNjcCMAkb+uR+FP/ZNwee2N548TRB5QU1Y3GW32+RW0tSNQjXogyfcn+VSLq5VBv8Al61nTfjnH48z5C5fmSfiK3MLxpcEqhIHmDPKSRjP7pB/GonBLO84Zrgk4eLxNRMcqBScH19B89K9M4eWkYyN22Ufx/lVlpqp4ZphrKK5nsLzxbNLeSRXWKJMamXwxp1HP1Fi3p22p/7LOGy29iI5o2jfxGOlsZwTt0rZaaXFRrxzcrzT7F+CXFrHcC4heIs0ZUNjfSrA9DVXwmzvuGcQuWjs3uI532dSMAGQsGyOmNRyD6V6/ik00TxcTn06pDS0UdUG7k0NqIyjbN7e9V8tmRh4jkZ/EVdTRhgQehqjmieFvKfL69vxrUSu+ITahHINj0+CN6cZihEq7q31D096aNyJEKkBWJyD2J/lSW0hCMMboclT3U9R/CqiRFEZ21t9A+kZ60uhoNwNSfqKZhJXzxeZe69xVla3iv0O/cdxUqlguVcbEe471xLYRt1XHwcUk3D0bfGk+q7U390kX6ZM/wDUKhpBNgDIyg40jPrUCrSJZPFbBXVgZNE/C3Pmypb2GK3L9irFW9vZs4HibKBso7+5rjh/DSDqf/41Nur9U2Hmb0G9S36EXxzBs3mU/Sf5UQgqGlf6iPKPTNNudP7SXdj9KVxfFsKp3c+Zh/AfApodcOmCI7nfLYHv3/ma4EJc65TpX/NhRJOiKFADFe5+nPr70W9s0xy5On/NhTXyLGwOrzAYXoo/ianCuUTAwOldVhRRRRQFFFFAUUUUBTNwhI2x8HofanqKCheKFtjmNh1B6V3FAVYMsiNjsT1HpVjdWauNxv6jrVWeGgnCuPgjBFblQskDRNqj3Xqf6GnhHHMMjyt7daZXhTDcuFpHhhT6mLH0X+39aCUBOno49+v9aDxMj6o2FRhfu3ljXH6mnHLL9Ujl/wDav9+lQcJfASM2G3A2xUk8QZvpjY/Ncnx9O+PcADV/DFNjU28cjah+62B+lUO+DM/1MEHoOtcsY4B5fM/6/wBhTBv2+mRc/mp/SkSCJvpcqT2amh1aW7M3iSfIB2J9OvQUjwZJZ5EBPXG/4UNwpz++DSLw3cKzDfsoyf7UHUccQOFBkb8cVcQIQN+tN21qqDCj5J61IrNqiiiioCiiigKKKKAooooCiiigKjXNmr9dj6jrUmigpZuEv2YH5zSxcHOfMwx7Vc0VruqaU80oU+FCMHuf/NTLKyCDPVu5qQIRnVgZ9a7qbNDFQr6x1eZdnHfpmp1IahpUQyCbySr5h36GuJeDNnysPxq3EIzqwM+venKvdTSmh4S/d8D2Jqxt7VUGAPx7mpFFLdqKKKKgKKKKAooooCiiigKQ0UUCUtFFAtFFFAUUUUBSGiioEpaKKBBXVFFUIaSiig6pBRRQLRRRQFFFFAUUUU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830263"/>
            <a:ext cx="2286000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a-GE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53975" y="1498101"/>
          <a:ext cx="9090025" cy="5429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5817"/>
                <a:gridCol w="6444208"/>
              </a:tblGrid>
              <a:tr h="1515683">
                <a:tc>
                  <a:txBody>
                    <a:bodyPr/>
                    <a:lstStyle/>
                    <a:p>
                      <a:endParaRPr lang="ka-G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2200" b="0" dirty="0" smtClean="0">
                          <a:solidFill>
                            <a:schemeClr val="tx1"/>
                          </a:solidFill>
                        </a:rPr>
                        <a:t>ავიაბილეთებიდან დონაცია</a:t>
                      </a:r>
                      <a:r>
                        <a:rPr lang="en-US" sz="22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a-GE" sz="2200" b="0" dirty="0" smtClean="0">
                          <a:solidFill>
                            <a:schemeClr val="tx1"/>
                          </a:solidFill>
                        </a:rPr>
                        <a:t>შიდსის,</a:t>
                      </a:r>
                      <a:r>
                        <a:rPr lang="ka-GE" sz="2200" b="0" baseline="0" dirty="0" smtClean="0">
                          <a:solidFill>
                            <a:schemeClr val="tx1"/>
                          </a:solidFill>
                        </a:rPr>
                        <a:t> ტბ და მალარიის მედიკამენტებისათვის - </a:t>
                      </a:r>
                      <a:r>
                        <a:rPr lang="ka-GE" sz="2200" b="0" dirty="0" smtClean="0">
                          <a:solidFill>
                            <a:schemeClr val="tx1"/>
                          </a:solidFill>
                        </a:rPr>
                        <a:t>43 ქვეყანა  </a:t>
                      </a:r>
                    </a:p>
                    <a:p>
                      <a:endParaRPr lang="ka-G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ka-G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ka-G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81406">
                <a:tc>
                  <a:txBody>
                    <a:bodyPr/>
                    <a:lstStyle/>
                    <a:p>
                      <a:endParaRPr lang="ka-G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Check out for Children - </a:t>
                      </a:r>
                      <a:r>
                        <a:rPr lang="ka-GE" sz="2200" dirty="0" smtClean="0"/>
                        <a:t>სასტუმროთა ქსელში მიკროდონაცია იმუნიზაციისათვის </a:t>
                      </a:r>
                    </a:p>
                    <a:p>
                      <a:endParaRPr lang="ka-G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81406">
                <a:tc>
                  <a:txBody>
                    <a:bodyPr/>
                    <a:lstStyle/>
                    <a:p>
                      <a:endParaRPr lang="ka-G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2200" dirty="0" smtClean="0"/>
                    </a:p>
                    <a:p>
                      <a:pPr marL="0" marR="0" lvl="4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Product (Red)</a:t>
                      </a:r>
                      <a:r>
                        <a:rPr lang="ka-GE" sz="2200" dirty="0" smtClean="0"/>
                        <a:t> მიკროდონაციები შიდსის ფონდისათვის - </a:t>
                      </a:r>
                      <a:r>
                        <a:rPr lang="en-US" sz="2200" dirty="0" smtClean="0"/>
                        <a:t>Nike, Armani, Microsoft, Dell,</a:t>
                      </a:r>
                      <a:r>
                        <a:rPr lang="ka-GE" sz="2200" baseline="0" dirty="0" smtClean="0"/>
                        <a:t> </a:t>
                      </a:r>
                      <a:r>
                        <a:rPr lang="en-US" sz="2200" baseline="0" dirty="0" smtClean="0"/>
                        <a:t>etc. </a:t>
                      </a:r>
                      <a:endParaRPr lang="ka-G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81406">
                <a:tc>
                  <a:txBody>
                    <a:bodyPr/>
                    <a:lstStyle/>
                    <a:p>
                      <a:endParaRPr lang="ka-G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3538" lvl="0" indent="-363538">
                        <a:buNone/>
                      </a:pPr>
                      <a:endParaRPr lang="ka-GE" sz="2200" dirty="0" smtClean="0"/>
                    </a:p>
                    <a:p>
                      <a:endParaRPr lang="ka-GE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" name="Picture 2" descr="UTD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78" y="1561355"/>
            <a:ext cx="18859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encrypted-tbn2.gstatic.com/images?q=tbn:ANd9GcR2k_6mo-KEPxIzEteQfoHsuA9-J138h5VMZENUGSsLBIRAywNMKw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20" y="2924944"/>
            <a:ext cx="2501988" cy="648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s://www.microsoft.com/global/en-us/news/publishingimages/images/press/2008/01-24GatesBonoDell2_Page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83" y="4293096"/>
            <a:ext cx="2280285" cy="21183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5008" y="0"/>
            <a:ext cx="9138991" cy="1052736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smtClean="0">
                <a:solidFill>
                  <a:schemeClr val="bg1"/>
                </a:solidFill>
                <a:latin typeface="AcadMtavr" pitchFamily="2" charset="0"/>
              </a:rPr>
              <a:t>gaTvaliswinebuli saerTaSoriso praqtika </a:t>
            </a:r>
            <a:endParaRPr lang="ka-G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61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53975" y="1375789"/>
          <a:ext cx="9090025" cy="5343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785"/>
                <a:gridCol w="6732240"/>
              </a:tblGrid>
              <a:tr h="1066804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rgbClr val="C00000"/>
                          </a:solidFill>
                          <a:effectLst/>
                        </a:rPr>
                        <a:t>EU Solidarity Fund</a:t>
                      </a:r>
                      <a:endParaRPr lang="ka-GE" sz="2000" b="1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dirty="0" smtClean="0">
                          <a:solidFill>
                            <a:schemeClr val="tx1"/>
                          </a:solidFill>
                        </a:rPr>
                        <a:t>საგანგებო სიტუაციებში</a:t>
                      </a:r>
                      <a:r>
                        <a:rPr lang="ka-GE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a-GE" sz="1800" b="0" dirty="0" smtClean="0">
                          <a:solidFill>
                            <a:schemeClr val="tx1"/>
                          </a:solidFill>
                        </a:rPr>
                        <a:t>ქვეყნების მხარდასაჭერად</a:t>
                      </a:r>
                    </a:p>
                    <a:p>
                      <a:pPr marL="2857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ka-GE" sz="1800" b="0" dirty="0" smtClean="0">
                          <a:solidFill>
                            <a:schemeClr val="tx1"/>
                          </a:solidFill>
                        </a:rPr>
                        <a:t>ქვეყნების საწევრო შენატანები და</a:t>
                      </a:r>
                      <a:r>
                        <a:rPr lang="ka-GE" sz="18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a-GE" sz="1800" b="0" dirty="0" smtClean="0">
                          <a:solidFill>
                            <a:schemeClr val="tx1"/>
                          </a:solidFill>
                        </a:rPr>
                        <a:t>„შაქრის გადასახადი“ </a:t>
                      </a:r>
                    </a:p>
                    <a:p>
                      <a:pPr marL="285750" marR="0" lvl="2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ka-GE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02431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rgbClr val="C00000"/>
                          </a:solidFill>
                        </a:rPr>
                        <a:t>Swiss</a:t>
                      </a:r>
                      <a:r>
                        <a:rPr lang="en-US" sz="2000" b="1" i="0" baseline="0" dirty="0" smtClean="0">
                          <a:solidFill>
                            <a:srgbClr val="C00000"/>
                          </a:solidFill>
                        </a:rPr>
                        <a:t> Solidarity</a:t>
                      </a:r>
                      <a:endParaRPr lang="ka-GE" sz="2000" b="1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TV</a:t>
                      </a:r>
                      <a:r>
                        <a:rPr lang="ka-GE" sz="1800" dirty="0" smtClean="0"/>
                        <a:t>/რადიო </a:t>
                      </a:r>
                      <a:r>
                        <a:rPr lang="ka-GE" sz="1800" baseline="0" dirty="0" smtClean="0"/>
                        <a:t>მიკრო-დონაციების პროექტები</a:t>
                      </a:r>
                    </a:p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ka-GE" sz="1800" dirty="0" smtClean="0"/>
                        <a:t>საერთაშორისო ჰუმანიტარული პროექტებისათვის </a:t>
                      </a:r>
                    </a:p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ka-GE" sz="1800" dirty="0" smtClean="0"/>
                        <a:t>შვეიცარიაში მარტოხელა დედების მხარდასაჭერად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rgbClr val="C00000"/>
                          </a:solidFill>
                        </a:rPr>
                        <a:t>France - </a:t>
                      </a:r>
                      <a:r>
                        <a:rPr lang="en-US" sz="2000" b="1" i="0" kern="12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Solidarity Fund for Autonomy</a:t>
                      </a:r>
                      <a:endParaRPr lang="ka-GE" sz="2000" b="1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ka-GE" sz="1800" dirty="0" smtClean="0"/>
                        <a:t>„სოლიდარობისა და ავტონომიის კონტრიბუცია“</a:t>
                      </a:r>
                    </a:p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ka-GE" sz="1800" dirty="0" smtClean="0"/>
                        <a:t>საპენსიო ასაკისა და შშმპ სერვისების მოდერნიზაცია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80120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rgbClr val="C00000"/>
                          </a:solidFill>
                        </a:rPr>
                        <a:t>Germany </a:t>
                      </a:r>
                      <a:endParaRPr lang="ka-GE" sz="2000" b="1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ka-GE" sz="1800" dirty="0" smtClean="0"/>
                        <a:t>საშემოსავლო გადასახადებიდან დამატებით 5.5% </a:t>
                      </a:r>
                    </a:p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ka-GE" sz="1800" dirty="0" smtClean="0"/>
                        <a:t>აღმოსავლეთ გერმანიის რეაბილიტაციისათვის</a:t>
                      </a:r>
                      <a:endParaRPr lang="ka-GE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en-US" sz="2000" b="1" i="0" dirty="0" smtClean="0">
                          <a:solidFill>
                            <a:srgbClr val="C00000"/>
                          </a:solidFill>
                        </a:rPr>
                        <a:t>Tunisia </a:t>
                      </a:r>
                      <a:endParaRPr lang="ka-GE" sz="2000" b="1" i="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ka-GE" sz="1800" dirty="0" smtClean="0"/>
                        <a:t>ინდივიდუალური</a:t>
                      </a:r>
                      <a:r>
                        <a:rPr lang="ka-GE" sz="1800" baseline="0" dirty="0" smtClean="0"/>
                        <a:t> და კერძო ფილანტროპია </a:t>
                      </a:r>
                      <a:endParaRPr lang="ka-GE" sz="1800" dirty="0" smtClean="0"/>
                    </a:p>
                    <a:p>
                      <a:pPr marL="268288" lvl="1" indent="-268288">
                        <a:buFont typeface="Arial" panose="020B0604020202020204" pitchFamily="34" charset="0"/>
                        <a:buChar char="•"/>
                      </a:pPr>
                      <a:r>
                        <a:rPr lang="ka-GE" sz="1800" dirty="0" smtClean="0"/>
                        <a:t>სოციალური ინფრასტრუქტურა, მიკრო-კრედიტები, სხვ.</a:t>
                      </a:r>
                      <a:endParaRPr lang="ka-GE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ka-GE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08" y="0"/>
            <a:ext cx="9138991" cy="1052736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solidFill>
                  <a:schemeClr val="bg1"/>
                </a:solidFill>
                <a:latin typeface="AcadMtavr" pitchFamily="2" charset="0"/>
              </a:rPr>
              <a:t>gaTvaliswinebuli</a:t>
            </a:r>
            <a:r>
              <a:rPr lang="en-US" sz="2800" b="1" dirty="0" smtClean="0">
                <a:solidFill>
                  <a:schemeClr val="bg1"/>
                </a:solidFill>
                <a:latin typeface="AcadMtavr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cadMtavr" pitchFamily="2" charset="0"/>
              </a:rPr>
              <a:t>saerTaSoriso</a:t>
            </a:r>
            <a:r>
              <a:rPr lang="en-US" sz="2800" b="1" dirty="0" smtClean="0">
                <a:solidFill>
                  <a:schemeClr val="bg1"/>
                </a:solidFill>
                <a:latin typeface="AcadMtavr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cadMtavr" pitchFamily="2" charset="0"/>
              </a:rPr>
              <a:t>praqtika</a:t>
            </a:r>
            <a:r>
              <a:rPr lang="en-US" sz="2800" b="1" dirty="0" smtClean="0">
                <a:solidFill>
                  <a:schemeClr val="bg1"/>
                </a:solidFill>
                <a:latin typeface="AcadMtavr" pitchFamily="2" charset="0"/>
              </a:rPr>
              <a:t> </a:t>
            </a:r>
            <a:endParaRPr lang="ka-G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ka-GE" sz="3500" b="1" dirty="0" smtClean="0">
                <a:solidFill>
                  <a:schemeClr val="bg1"/>
                </a:solidFill>
              </a:rPr>
              <a:t>სოლიდარობის ფონდის </a:t>
            </a:r>
            <a:br>
              <a:rPr lang="ka-GE" sz="3500" b="1" dirty="0" smtClean="0">
                <a:solidFill>
                  <a:schemeClr val="bg1"/>
                </a:solidFill>
              </a:rPr>
            </a:br>
            <a:r>
              <a:rPr lang="ka-GE" sz="3500" b="1" dirty="0" smtClean="0">
                <a:solidFill>
                  <a:schemeClr val="bg1"/>
                </a:solidFill>
              </a:rPr>
              <a:t>2014-2017  სტრატეგიული გეგმა </a:t>
            </a:r>
            <a:endParaRPr lang="ka-GE" sz="35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8180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539552" y="1916832"/>
            <a:ext cx="1152128" cy="115212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500" b="1" dirty="0" smtClean="0">
                <a:solidFill>
                  <a:srgbClr val="C00000"/>
                </a:solidFill>
              </a:rPr>
              <a:t>1</a:t>
            </a:r>
            <a:endParaRPr lang="ka-GE" sz="2500" b="1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827584" y="3284984"/>
            <a:ext cx="1152128" cy="115212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500" b="1" dirty="0" smtClean="0">
                <a:solidFill>
                  <a:srgbClr val="C00000"/>
                </a:solidFill>
              </a:rPr>
              <a:t>2</a:t>
            </a:r>
            <a:endParaRPr lang="ka-GE" sz="2500" b="1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39552" y="4653136"/>
            <a:ext cx="1152128" cy="1152128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2500" b="1" dirty="0" smtClean="0">
                <a:solidFill>
                  <a:srgbClr val="C00000"/>
                </a:solidFill>
              </a:rPr>
              <a:t>3</a:t>
            </a:r>
            <a:endParaRPr lang="ka-GE" sz="25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94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ka-GE" sz="3500" b="1" dirty="0" smtClean="0">
                <a:solidFill>
                  <a:schemeClr val="bg1"/>
                </a:solidFill>
              </a:rPr>
              <a:t>1-ლი ეტაპის ამოცანები  </a:t>
            </a:r>
            <a:r>
              <a:rPr lang="ka-GE" sz="3000" b="1" dirty="0" smtClean="0">
                <a:solidFill>
                  <a:schemeClr val="bg1"/>
                </a:solidFill>
              </a:rPr>
              <a:t/>
            </a:r>
            <a:br>
              <a:rPr lang="ka-GE" sz="3000" b="1" dirty="0" smtClean="0">
                <a:solidFill>
                  <a:schemeClr val="bg1"/>
                </a:solidFill>
              </a:rPr>
            </a:br>
            <a:r>
              <a:rPr lang="ka-GE" sz="2500" b="1" dirty="0" smtClean="0">
                <a:solidFill>
                  <a:schemeClr val="bg1"/>
                </a:solidFill>
              </a:rPr>
              <a:t>2014 აგვისტო-2015 ივლისი</a:t>
            </a:r>
            <a:endParaRPr lang="ka-GE" sz="25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1484784"/>
          <a:ext cx="8964488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804248"/>
              </a:tblGrid>
              <a:tr h="1206134">
                <a:tc>
                  <a:txBody>
                    <a:bodyPr/>
                    <a:lstStyle/>
                    <a:p>
                      <a:r>
                        <a:rPr lang="ka-GE" b="1" dirty="0" smtClean="0">
                          <a:solidFill>
                            <a:srgbClr val="C00000"/>
                          </a:solidFill>
                        </a:rPr>
                        <a:t>2014  დეკემბერი</a:t>
                      </a:r>
                      <a:endParaRPr lang="ka-GE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a-GE" b="0" dirty="0" smtClean="0">
                          <a:solidFill>
                            <a:schemeClr val="tx1"/>
                          </a:solidFill>
                        </a:rPr>
                        <a:t>22 წლამდე 150  ონკოლოგიური პაციენტისათვის</a:t>
                      </a:r>
                      <a:r>
                        <a:rPr lang="ka-GE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a-GE" b="0" dirty="0" smtClean="0">
                          <a:solidFill>
                            <a:schemeClr val="tx1"/>
                          </a:solidFill>
                        </a:rPr>
                        <a:t>ფინანსური ბარიერების მოხსნა,</a:t>
                      </a:r>
                      <a:r>
                        <a:rPr lang="ka-GE" b="0" baseline="0" dirty="0" smtClean="0">
                          <a:solidFill>
                            <a:schemeClr val="tx1"/>
                          </a:solidFill>
                        </a:rPr>
                        <a:t> მ.შ. საზღვარგარეთ სამკურნალოდ </a:t>
                      </a:r>
                      <a:endParaRPr lang="ka-G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06134">
                <a:tc>
                  <a:txBody>
                    <a:bodyPr/>
                    <a:lstStyle/>
                    <a:p>
                      <a:endParaRPr lang="ka-GE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ka-GE" b="1" dirty="0" smtClean="0">
                          <a:solidFill>
                            <a:srgbClr val="C00000"/>
                          </a:solidFill>
                        </a:rPr>
                        <a:t>2015</a:t>
                      </a:r>
                      <a:r>
                        <a:rPr lang="ka-GE" b="1" baseline="0" dirty="0" smtClean="0">
                          <a:solidFill>
                            <a:srgbClr val="C00000"/>
                          </a:solidFill>
                        </a:rPr>
                        <a:t> მარტი </a:t>
                      </a:r>
                      <a:endParaRPr lang="ka-GE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a-GE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ka-GE" b="0" dirty="0" smtClean="0">
                          <a:solidFill>
                            <a:schemeClr val="tx1"/>
                          </a:solidFill>
                        </a:rPr>
                        <a:t>22 წელი + ონკოლოგიური პაციენტისათვის ფინანსური ბარიერების მოხსნა </a:t>
                      </a:r>
                      <a:r>
                        <a:rPr lang="ka-GE" b="0" baseline="0" dirty="0" smtClean="0">
                          <a:solidFill>
                            <a:schemeClr val="tx1"/>
                          </a:solidFill>
                        </a:rPr>
                        <a:t>მ.შ. საზღვარგარეთ სამკურნალოდ </a:t>
                      </a:r>
                      <a:endParaRPr lang="ka-G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06134">
                <a:tc>
                  <a:txBody>
                    <a:bodyPr/>
                    <a:lstStyle/>
                    <a:p>
                      <a:endParaRPr lang="ka-GE" b="1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ka-GE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ka-GE" b="1" dirty="0" smtClean="0">
                          <a:solidFill>
                            <a:srgbClr val="C00000"/>
                          </a:solidFill>
                        </a:rPr>
                        <a:t>2015 ივნისი </a:t>
                      </a:r>
                      <a:endParaRPr lang="ka-GE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a-GE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ka-GE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ka-GE" b="0" dirty="0" smtClean="0">
                          <a:solidFill>
                            <a:schemeClr val="tx1"/>
                          </a:solidFill>
                        </a:rPr>
                        <a:t>300 პაციენტისათვის ძვირადღირებული ანტინეოპლაზიური მედიკამენტების ხელმისაწვდომობის გაუმჯობესება</a:t>
                      </a:r>
                      <a:endParaRPr lang="ka-G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06134">
                <a:tc>
                  <a:txBody>
                    <a:bodyPr/>
                    <a:lstStyle/>
                    <a:p>
                      <a:endParaRPr lang="ka-GE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ka-GE" b="1" dirty="0" smtClean="0">
                          <a:solidFill>
                            <a:srgbClr val="C00000"/>
                          </a:solidFill>
                        </a:rPr>
                        <a:t>2015 მარტი </a:t>
                      </a:r>
                      <a:endParaRPr lang="ka-GE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b="0" dirty="0" smtClean="0">
                          <a:solidFill>
                            <a:schemeClr val="tx1"/>
                          </a:solidFill>
                        </a:rPr>
                        <a:t>18 წლამდე შშმ და იშვიათი დაავადებების მქონე ბავშვებისათვის შესაძლო დახმარების სქემის  შემუშავება </a:t>
                      </a:r>
                    </a:p>
                    <a:p>
                      <a:endParaRPr lang="ka-G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82" y="5993562"/>
            <a:ext cx="1760968" cy="865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286512" y="2071678"/>
            <a:ext cx="2602834" cy="86808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700" b="1" dirty="0" smtClean="0">
                <a:solidFill>
                  <a:schemeClr val="bg1"/>
                </a:solidFill>
              </a:rPr>
              <a:t>შესრულებულია </a:t>
            </a:r>
            <a:endParaRPr lang="en-US" sz="17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215074" y="3643314"/>
            <a:ext cx="2745710" cy="86808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sz="1700" b="1" dirty="0" smtClean="0">
                <a:solidFill>
                  <a:schemeClr val="bg1"/>
                </a:solidFill>
              </a:rPr>
              <a:t>თბილისის მერიის პროგრამა 30 წლამდე</a:t>
            </a:r>
            <a:endParaRPr lang="en-US" sz="17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03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148589"/>
              </p:ext>
            </p:extLst>
          </p:nvPr>
        </p:nvGraphicFramePr>
        <p:xfrm>
          <a:off x="35496" y="1938645"/>
          <a:ext cx="9036496" cy="4368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744"/>
                <a:gridCol w="2339752"/>
              </a:tblGrid>
              <a:tr h="499715">
                <a:tc>
                  <a:txBody>
                    <a:bodyPr/>
                    <a:lstStyle/>
                    <a:p>
                      <a:pPr lvl="0"/>
                      <a:r>
                        <a:rPr lang="ka-GE" sz="1600" b="1" dirty="0" smtClean="0">
                          <a:solidFill>
                            <a:srgbClr val="C00000"/>
                          </a:solidFill>
                        </a:rPr>
                        <a:t>ფორმალურ სექტორში - საჯარო და კერძო - დასაქმებულთა ყოველთვიური სარგოდან ნებაყოფლობითი მიკრო-დონაცია </a:t>
                      </a:r>
                    </a:p>
                    <a:p>
                      <a:pPr lvl="0"/>
                      <a:endParaRPr lang="ka-G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1, 2, 5, 10 + ლარი </a:t>
                      </a:r>
                    </a:p>
                    <a:p>
                      <a:endParaRPr lang="ka-G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1" dirty="0" smtClean="0">
                          <a:solidFill>
                            <a:srgbClr val="C00000"/>
                          </a:solidFill>
                        </a:rPr>
                        <a:t>საბანკო ოპერაციებიდან/პროდუქტებიდან</a:t>
                      </a:r>
                      <a:r>
                        <a:rPr lang="ka-GE" sz="1600" b="1" baseline="0" dirty="0" smtClean="0">
                          <a:solidFill>
                            <a:srgbClr val="C00000"/>
                          </a:solidFill>
                        </a:rPr>
                        <a:t> მიკროფილანტროპია - </a:t>
                      </a:r>
                      <a:r>
                        <a:rPr lang="ka-GE" sz="1600" b="1" dirty="0" smtClean="0">
                          <a:solidFill>
                            <a:srgbClr val="C00000"/>
                          </a:solidFill>
                        </a:rPr>
                        <a:t> მომხმარებლებთან შეთანხმებული დანამატი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5, 10, 20 + თეთრი</a:t>
                      </a:r>
                    </a:p>
                    <a:p>
                      <a:endParaRPr lang="ka-G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l" fontAlgn="t"/>
                      <a:r>
                        <a:rPr lang="ka-GE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ylfaen"/>
                        </a:rPr>
                        <a:t> ავიაბილეთებიდან სოციალური დანამატი</a:t>
                      </a:r>
                    </a:p>
                    <a:p>
                      <a:pPr algn="l" fontAlgn="t"/>
                      <a:endParaRPr lang="ka-GE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Sylfaen"/>
                      </a:endParaRPr>
                    </a:p>
                    <a:p>
                      <a:pPr algn="l" fontAlgn="t"/>
                      <a:endParaRPr lang="ka-GE" sz="1600" b="0" i="0" u="none" strike="noStrike" dirty="0">
                        <a:solidFill>
                          <a:srgbClr val="000000"/>
                        </a:solidFill>
                        <a:effectLst/>
                        <a:latin typeface="Sylfaen"/>
                      </a:endParaRPr>
                    </a:p>
                  </a:txBody>
                  <a:tcPr marL="9525" marR="9525" marT="9525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a-GE" sz="1600" b="0" baseline="0" dirty="0" smtClean="0">
                          <a:solidFill>
                            <a:schemeClr val="tx1"/>
                          </a:solidFill>
                        </a:rPr>
                        <a:t>, 2, 5 ან </a:t>
                      </a:r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10 ლარი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1" dirty="0" smtClean="0">
                          <a:solidFill>
                            <a:srgbClr val="C00000"/>
                          </a:solidFill>
                        </a:rPr>
                        <a:t>თეატრისა და კინოს ბილეთებზე</a:t>
                      </a:r>
                      <a:r>
                        <a:rPr lang="ka-GE" sz="1600" b="1" baseline="0" dirty="0" smtClean="0">
                          <a:solidFill>
                            <a:srgbClr val="C00000"/>
                          </a:solidFill>
                        </a:rPr>
                        <a:t> დანამატი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ka-GE" sz="16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10, 20 ან 50 თეთრი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lvl="0"/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სასტუმროების ქსელში სოლიდარობის დანამატი </a:t>
                      </a:r>
                      <a:r>
                        <a:rPr lang="ka-GE" sz="1600" dirty="0" smtClean="0">
                          <a:solidFill>
                            <a:schemeClr val="tx1"/>
                          </a:solidFill>
                        </a:rPr>
                        <a:t> 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a-GE" sz="1600" b="0" baseline="0" dirty="0" smtClean="0">
                          <a:solidFill>
                            <a:schemeClr val="tx1"/>
                          </a:solidFill>
                        </a:rPr>
                        <a:t>, 2, 5 ან </a:t>
                      </a:r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10 ლარი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lvl="0"/>
                      <a:r>
                        <a:rPr lang="ka-GE" sz="1600" dirty="0" smtClean="0"/>
                        <a:t>რეკლამის განთავსებისას სოციალური შენატანები (ტელევიზიის, რადიოს, ბანერების სარეკლამო სივრცეში) </a:t>
                      </a:r>
                    </a:p>
                    <a:p>
                      <a:pPr lvl="0"/>
                      <a:endParaRPr lang="ka-G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b="0" dirty="0" smtClean="0">
                          <a:solidFill>
                            <a:schemeClr val="tx1"/>
                          </a:solidFill>
                        </a:rPr>
                        <a:t>2, 5 ან 10 ლარი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a-G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a-GE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a-GE" sz="2800" b="1" dirty="0" smtClean="0">
                <a:solidFill>
                  <a:schemeClr val="bg1"/>
                </a:solidFill>
              </a:rPr>
              <a:t>დაფინანსების შესაძლო წყაროები  </a:t>
            </a:r>
          </a:p>
          <a:p>
            <a:endParaRPr lang="ka-GE" sz="2800" b="1" dirty="0" smtClean="0">
              <a:solidFill>
                <a:schemeClr val="bg1"/>
              </a:solidFill>
            </a:endParaRPr>
          </a:p>
          <a:p>
            <a:r>
              <a:rPr lang="ka-GE" sz="2800" b="1" dirty="0" smtClean="0">
                <a:solidFill>
                  <a:schemeClr val="bg1"/>
                </a:solidFill>
              </a:rPr>
              <a:t>1-ლი ეტაპი                                        2014-2015</a:t>
            </a:r>
            <a:endParaRPr lang="ka-GE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>
            <a:spLocks/>
          </p:cNvSpPr>
          <p:nvPr/>
        </p:nvSpPr>
        <p:spPr>
          <a:xfrm>
            <a:off x="-249" y="32405"/>
            <a:ext cx="9144000" cy="1182017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a-GE" sz="3000" b="1" dirty="0" smtClean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  <a:t>3</a:t>
            </a:r>
            <a:r>
              <a:rPr lang="en-US" sz="3000" b="1" dirty="0" smtClean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  <a:t>0 </a:t>
            </a:r>
            <a:r>
              <a:rPr lang="ka-GE" sz="3000" b="1" dirty="0" smtClean="0">
                <a:solidFill>
                  <a:schemeClr val="bg1"/>
                </a:solidFill>
                <a:latin typeface="Sylfaen"/>
                <a:ea typeface="Times New Roman"/>
                <a:cs typeface="Times New Roman"/>
              </a:rPr>
              <a:t>აპრილის მონაცემებით </a:t>
            </a:r>
            <a:r>
              <a:rPr lang="ka-GE" sz="3200" b="1" dirty="0">
                <a:solidFill>
                  <a:schemeClr val="bg1"/>
                </a:solidFill>
              </a:rPr>
              <a:t>სულ </a:t>
            </a:r>
            <a:r>
              <a:rPr lang="ka-GE" sz="3200" b="1" dirty="0" smtClean="0">
                <a:solidFill>
                  <a:schemeClr val="bg1"/>
                </a:solidFill>
              </a:rPr>
              <a:t>ჩარიცხულია 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ka-GE" sz="3200" b="1" dirty="0" smtClean="0">
                <a:solidFill>
                  <a:schemeClr val="bg1"/>
                </a:solidFill>
              </a:rPr>
              <a:t>2</a:t>
            </a:r>
            <a:r>
              <a:rPr lang="en-US" sz="3200" b="1" dirty="0" smtClean="0">
                <a:solidFill>
                  <a:schemeClr val="bg1"/>
                </a:solidFill>
              </a:rPr>
              <a:t>.</a:t>
            </a:r>
            <a:r>
              <a:rPr lang="ka-GE" sz="3200" b="1" dirty="0" smtClean="0">
                <a:solidFill>
                  <a:schemeClr val="bg1"/>
                </a:solidFill>
              </a:rPr>
              <a:t>6 მილიონი ლარი</a:t>
            </a:r>
            <a:endParaRPr lang="ka-GE" sz="3000" b="1" dirty="0" smtClean="0">
              <a:solidFill>
                <a:schemeClr val="bg1"/>
              </a:solidFill>
              <a:effectLst/>
              <a:latin typeface="Sylfaen"/>
              <a:ea typeface="Times New Roman"/>
              <a:cs typeface="Times New Roman"/>
            </a:endParaRPr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0" y="789057"/>
            <a:ext cx="1847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a-G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ka-G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ylfae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ka-G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865993111"/>
              </p:ext>
            </p:extLst>
          </p:nvPr>
        </p:nvGraphicFramePr>
        <p:xfrm>
          <a:off x="0" y="1340768"/>
          <a:ext cx="914400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2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1877</TotalTime>
  <Words>918</Words>
  <Application>Microsoft Office PowerPoint</Application>
  <PresentationFormat>On-screen Show (4:3)</PresentationFormat>
  <Paragraphs>295</Paragraphs>
  <Slides>23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AcadMtavr</vt:lpstr>
      <vt:lpstr>Arial</vt:lpstr>
      <vt:lpstr>Calibri</vt:lpstr>
      <vt:lpstr>Sylfaen</vt:lpstr>
      <vt:lpstr>Times New Roman</vt:lpstr>
      <vt:lpstr>Wingdings</vt:lpstr>
      <vt:lpstr>Office Theme</vt:lpstr>
      <vt:lpstr>PowerPoint Presentation</vt:lpstr>
      <vt:lpstr>2014 წლის ივნისიდან  პრემიერ-მინისტრის ინიციატივა</vt:lpstr>
      <vt:lpstr>პროექტის აქტუალურობა</vt:lpstr>
      <vt:lpstr>PowerPoint Presentation</vt:lpstr>
      <vt:lpstr>gaTvaliswinebuli saerTaSoriso praqtika </vt:lpstr>
      <vt:lpstr>სოლიდარობის ფონდის  2014-2017  სტრატეგიული გეგმა </vt:lpstr>
      <vt:lpstr>1-ლი ეტაპის ამოცანები   2014 აგვისტო-2015 ივლისი</vt:lpstr>
      <vt:lpstr>PowerPoint Presentation</vt:lpstr>
      <vt:lpstr>PowerPoint Presentation</vt:lpstr>
      <vt:lpstr>30 აპრილის მონაცემებით  დამტკიცდა 22 წლამდე 97 ბავშვისა და ახალგაზრდის დაფინანსება </vt:lpstr>
      <vt:lpstr>PowerPoint Presentation</vt:lpstr>
      <vt:lpstr>კერძო სექტორის მონაწილეობა</vt:lpstr>
      <vt:lpstr>კერძო სექტორის ჩართულობა  ხელმოწერილია 17 მემორანდუმი</vt:lpstr>
      <vt:lpstr>კერძო სექტორის ჩართულობა  </vt:lpstr>
      <vt:lpstr>საქველმოქმედო ღონისძიებები   </vt:lpstr>
      <vt:lpstr>ადმინისტრაციული ხარჯი მობილიზებული რესურსების პროპორციულად  (სარეზერვო ფონდიდან)   1-ლი ეტაპი                                              2014 სექტემბერი-დეკემბერი</vt:lpstr>
      <vt:lpstr>PowerPoint Presentation</vt:lpstr>
      <vt:lpstr>პრიორიტეტები ყოველთვიური დაფინანსების შესაბამისად </vt:lpstr>
      <vt:lpstr>პრიორიტეტები ყოველთვიური დაფინანსების შესაბამისად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Mariam Jashi</dc:creator>
  <cp:lastModifiedBy>Mariam Jashi</cp:lastModifiedBy>
  <cp:revision>190</cp:revision>
  <dcterms:created xsi:type="dcterms:W3CDTF">2014-08-16T15:34:51Z</dcterms:created>
  <dcterms:modified xsi:type="dcterms:W3CDTF">2015-05-18T08:47:42Z</dcterms:modified>
</cp:coreProperties>
</file>